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7.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drawings/drawing8.xml" ContentType="application/vnd.openxmlformats-officedocument.drawingml.chartshapes+xml"/>
  <Override PartName="/ppt/notesSlides/notesSlide19.xml" ContentType="application/vnd.openxmlformats-officedocument.presentationml.notesSlide+xml"/>
  <Override PartName="/ppt/charts/chart16.xml" ContentType="application/vnd.openxmlformats-officedocument.drawingml.chart+xml"/>
  <Override PartName="/ppt/drawings/drawing9.xml" ContentType="application/vnd.openxmlformats-officedocument.drawingml.chartshapes+xml"/>
  <Override PartName="/ppt/notesSlides/notesSlide20.xml" ContentType="application/vnd.openxmlformats-officedocument.presentationml.notesSlide+xml"/>
  <Override PartName="/ppt/charts/chart17.xml" ContentType="application/vnd.openxmlformats-officedocument.drawingml.chart+xml"/>
  <Override PartName="/ppt/drawings/drawing10.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drawings/drawing11.xml" ContentType="application/vnd.openxmlformats-officedocument.drawingml.chartshapes+xml"/>
  <Override PartName="/ppt/notesSlides/notesSlide22.xml" ContentType="application/vnd.openxmlformats-officedocument.presentationml.notesSlide+xml"/>
  <Override PartName="/ppt/charts/chart19.xml" ContentType="application/vnd.openxmlformats-officedocument.drawingml.chart+xml"/>
  <Override PartName="/ppt/drawings/drawing12.xml" ContentType="application/vnd.openxmlformats-officedocument.drawingml.chartshapes+xml"/>
  <Override PartName="/ppt/notesSlides/notesSlide23.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81" r:id="rId2"/>
    <p:sldId id="532" r:id="rId3"/>
    <p:sldId id="538" r:id="rId4"/>
    <p:sldId id="565" r:id="rId5"/>
    <p:sldId id="533" r:id="rId6"/>
    <p:sldId id="531" r:id="rId7"/>
    <p:sldId id="535" r:id="rId8"/>
    <p:sldId id="545" r:id="rId9"/>
    <p:sldId id="536" r:id="rId10"/>
    <p:sldId id="564" r:id="rId11"/>
    <p:sldId id="283" r:id="rId12"/>
    <p:sldId id="506" r:id="rId13"/>
    <p:sldId id="512" r:id="rId14"/>
    <p:sldId id="511" r:id="rId15"/>
    <p:sldId id="510" r:id="rId16"/>
    <p:sldId id="520" r:id="rId17"/>
    <p:sldId id="509" r:id="rId18"/>
    <p:sldId id="528" r:id="rId19"/>
    <p:sldId id="508" r:id="rId20"/>
    <p:sldId id="513" r:id="rId21"/>
    <p:sldId id="514" r:id="rId22"/>
    <p:sldId id="515" r:id="rId23"/>
    <p:sldId id="521" r:id="rId24"/>
    <p:sldId id="516" r:id="rId25"/>
    <p:sldId id="517" r:id="rId26"/>
    <p:sldId id="518" r:id="rId27"/>
    <p:sldId id="522" r:id="rId28"/>
    <p:sldId id="519" r:id="rId29"/>
    <p:sldId id="526" r:id="rId30"/>
    <p:sldId id="523" r:id="rId31"/>
    <p:sldId id="527" r:id="rId32"/>
    <p:sldId id="470" r:id="rId33"/>
    <p:sldId id="524" r:id="rId34"/>
    <p:sldId id="525" r:id="rId35"/>
    <p:sldId id="529" r:id="rId36"/>
    <p:sldId id="546" r:id="rId37"/>
    <p:sldId id="551" r:id="rId38"/>
    <p:sldId id="570" r:id="rId39"/>
    <p:sldId id="553" r:id="rId40"/>
    <p:sldId id="554" r:id="rId41"/>
    <p:sldId id="557" r:id="rId42"/>
    <p:sldId id="569" r:id="rId43"/>
    <p:sldId id="558" r:id="rId44"/>
    <p:sldId id="555" r:id="rId45"/>
    <p:sldId id="547" r:id="rId46"/>
    <p:sldId id="549" r:id="rId47"/>
    <p:sldId id="550" r:id="rId48"/>
    <p:sldId id="568" r:id="rId49"/>
    <p:sldId id="562" r:id="rId50"/>
    <p:sldId id="563" r:id="rId51"/>
    <p:sldId id="566" r:id="rId52"/>
    <p:sldId id="567" r:id="rId53"/>
    <p:sldId id="469"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Wogen" initials="JW" lastIdx="1" clrIdx="0"/>
  <p:cmAuthor id="2" name="Gilbert, Alyssa" initials="G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EAC"/>
    <a:srgbClr val="FF3399"/>
    <a:srgbClr val="FF00FF"/>
    <a:srgbClr val="5600D5"/>
    <a:srgbClr val="CCCCFF"/>
    <a:srgbClr val="008000"/>
    <a:srgbClr val="898989"/>
    <a:srgbClr val="E3A3F7"/>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1185" autoAdjust="0"/>
  </p:normalViewPr>
  <p:slideViewPr>
    <p:cSldViewPr snapToGrid="0">
      <p:cViewPr varScale="1">
        <p:scale>
          <a:sx n="92" d="100"/>
          <a:sy n="92" d="100"/>
        </p:scale>
        <p:origin x="68" y="1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7.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10.bin"/></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7.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embeddings/oleObject12.bin"/></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embeddings/oleObject13.bin"/></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embeddings/oleObject14.bin"/></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embeddings/oleObject15.bin"/></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embeddings/oleObject16.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4.bin"/></Relationships>
</file>

<file path=ppt/charts/_rels/chart6.xml.rels><?xml version="1.0" encoding="UTF-8" standalone="yes"?>
<Relationships xmlns="http://schemas.openxmlformats.org/package/2006/relationships"><Relationship Id="rId1" Type="http://schemas.openxmlformats.org/officeDocument/2006/relationships/oleObject" Target="file:///C:\Users\Ruth\Desktop\work%20i%20guess\YASS%20Results_PFS%202015%20Report_091120_heavyusedef.doc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5.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1" dirty="0" smtClean="0">
                <a:solidFill>
                  <a:srgbClr val="002060"/>
                </a:solidFill>
              </a:rPr>
              <a:t>COVID-19 Cases by Age: Case Numbers vs. CT</a:t>
            </a:r>
            <a:r>
              <a:rPr lang="en-US" sz="1800" b="1" baseline="0" dirty="0" smtClean="0">
                <a:solidFill>
                  <a:srgbClr val="002060"/>
                </a:solidFill>
              </a:rPr>
              <a:t> </a:t>
            </a:r>
            <a:r>
              <a:rPr lang="en-US" sz="1800" b="1" dirty="0" smtClean="0">
                <a:solidFill>
                  <a:srgbClr val="002060"/>
                </a:solidFill>
              </a:rPr>
              <a:t>Population</a:t>
            </a:r>
            <a:endParaRPr lang="en-US" sz="1800" b="1" dirty="0">
              <a:solidFill>
                <a:srgbClr val="002060"/>
              </a:solidFill>
            </a:endParaRPr>
          </a:p>
        </c:rich>
      </c:tx>
      <c:layout>
        <c:manualLayout>
          <c:xMode val="edge"/>
          <c:yMode val="edge"/>
          <c:x val="0.13711525433713295"/>
          <c:y val="5.3948556440703635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754903457121352E-2"/>
          <c:y val="0.12014188410015381"/>
          <c:w val="0.93074042537239499"/>
          <c:h val="0.79165316374243"/>
        </c:manualLayout>
      </c:layout>
      <c:barChart>
        <c:barDir val="col"/>
        <c:grouping val="clustered"/>
        <c:varyColors val="0"/>
        <c:ser>
          <c:idx val="0"/>
          <c:order val="0"/>
          <c:tx>
            <c:strRef>
              <c:f>Sheet1!$B$1</c:f>
              <c:strCache>
                <c:ptCount val="1"/>
                <c:pt idx="0">
                  <c:v>0-9</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9-4A70-4009-AEAD-D88772C5C5E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3.1</c:v>
                </c:pt>
              </c:numCache>
            </c:numRef>
          </c:val>
          <c:extLst>
            <c:ext xmlns:c16="http://schemas.microsoft.com/office/drawing/2014/chart" uri="{C3380CC4-5D6E-409C-BE32-E72D297353CC}">
              <c16:uniqueId val="{00000000-4A70-4009-AEAD-D88772C5C5E5}"/>
            </c:ext>
          </c:extLst>
        </c:ser>
        <c:ser>
          <c:idx val="1"/>
          <c:order val="1"/>
          <c:tx>
            <c:strRef>
              <c:f>Sheet1!$C$1</c:f>
              <c:strCache>
                <c:ptCount val="1"/>
                <c:pt idx="0">
                  <c:v>19-Oct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7.3</c:v>
                </c:pt>
              </c:numCache>
            </c:numRef>
          </c:val>
          <c:extLst>
            <c:ext xmlns:c16="http://schemas.microsoft.com/office/drawing/2014/chart" uri="{C3380CC4-5D6E-409C-BE32-E72D297353CC}">
              <c16:uniqueId val="{00000001-4A70-4009-AEAD-D88772C5C5E5}"/>
            </c:ext>
          </c:extLst>
        </c:ser>
        <c:ser>
          <c:idx val="2"/>
          <c:order val="2"/>
          <c:tx>
            <c:strRef>
              <c:f>Sheet1!$D$1</c:f>
              <c:strCache>
                <c:ptCount val="1"/>
                <c:pt idx="0">
                  <c:v>20-29</c:v>
                </c:pt>
              </c:strCache>
            </c:strRef>
          </c:tx>
          <c:spPr>
            <a:solidFill>
              <a:srgbClr val="C00000"/>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16.5</c:v>
                </c:pt>
              </c:numCache>
            </c:numRef>
          </c:val>
          <c:extLst>
            <c:ext xmlns:c16="http://schemas.microsoft.com/office/drawing/2014/chart" uri="{C3380CC4-5D6E-409C-BE32-E72D297353CC}">
              <c16:uniqueId val="{00000002-4A70-4009-AEAD-D88772C5C5E5}"/>
            </c:ext>
          </c:extLst>
        </c:ser>
        <c:ser>
          <c:idx val="3"/>
          <c:order val="3"/>
          <c:tx>
            <c:strRef>
              <c:f>Sheet1!$E$1</c:f>
              <c:strCache>
                <c:ptCount val="1"/>
                <c:pt idx="0">
                  <c:v>30-39</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15.4</c:v>
                </c:pt>
              </c:numCache>
            </c:numRef>
          </c:val>
          <c:extLst>
            <c:ext xmlns:c16="http://schemas.microsoft.com/office/drawing/2014/chart" uri="{C3380CC4-5D6E-409C-BE32-E72D297353CC}">
              <c16:uniqueId val="{00000003-4A70-4009-AEAD-D88772C5C5E5}"/>
            </c:ext>
          </c:extLst>
        </c:ser>
        <c:ser>
          <c:idx val="4"/>
          <c:order val="4"/>
          <c:tx>
            <c:strRef>
              <c:f>Sheet1!$F$1</c:f>
              <c:strCache>
                <c:ptCount val="1"/>
                <c:pt idx="0">
                  <c:v>40-49</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13.8</c:v>
                </c:pt>
              </c:numCache>
            </c:numRef>
          </c:val>
          <c:extLst>
            <c:ext xmlns:c16="http://schemas.microsoft.com/office/drawing/2014/chart" uri="{C3380CC4-5D6E-409C-BE32-E72D297353CC}">
              <c16:uniqueId val="{00000004-4A70-4009-AEAD-D88772C5C5E5}"/>
            </c:ext>
          </c:extLst>
        </c:ser>
        <c:ser>
          <c:idx val="5"/>
          <c:order val="5"/>
          <c:tx>
            <c:strRef>
              <c:f>Sheet1!$G$1</c:f>
              <c:strCache>
                <c:ptCount val="1"/>
                <c:pt idx="0">
                  <c:v>50-59</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15.4</c:v>
                </c:pt>
              </c:numCache>
            </c:numRef>
          </c:val>
          <c:extLst>
            <c:ext xmlns:c16="http://schemas.microsoft.com/office/drawing/2014/chart" uri="{C3380CC4-5D6E-409C-BE32-E72D297353CC}">
              <c16:uniqueId val="{00000005-4A70-4009-AEAD-D88772C5C5E5}"/>
            </c:ext>
          </c:extLst>
        </c:ser>
        <c:ser>
          <c:idx val="6"/>
          <c:order val="6"/>
          <c:tx>
            <c:strRef>
              <c:f>Sheet1!$H$1</c:f>
              <c:strCache>
                <c:ptCount val="1"/>
                <c:pt idx="0">
                  <c:v>60-69</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General</c:formatCode>
                <c:ptCount val="1"/>
                <c:pt idx="0">
                  <c:v>11.5</c:v>
                </c:pt>
              </c:numCache>
            </c:numRef>
          </c:val>
          <c:extLst>
            <c:ext xmlns:c16="http://schemas.microsoft.com/office/drawing/2014/chart" uri="{C3380CC4-5D6E-409C-BE32-E72D297353CC}">
              <c16:uniqueId val="{00000006-4A70-4009-AEAD-D88772C5C5E5}"/>
            </c:ext>
          </c:extLst>
        </c:ser>
        <c:ser>
          <c:idx val="7"/>
          <c:order val="7"/>
          <c:tx>
            <c:strRef>
              <c:f>Sheet1!$I$1</c:f>
              <c:strCache>
                <c:ptCount val="1"/>
                <c:pt idx="0">
                  <c:v>70-79</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General</c:formatCode>
                <c:ptCount val="1"/>
                <c:pt idx="0">
                  <c:v>7.2</c:v>
                </c:pt>
              </c:numCache>
            </c:numRef>
          </c:val>
          <c:extLst>
            <c:ext xmlns:c16="http://schemas.microsoft.com/office/drawing/2014/chart" uri="{C3380CC4-5D6E-409C-BE32-E72D297353CC}">
              <c16:uniqueId val="{00000007-4A70-4009-AEAD-D88772C5C5E5}"/>
            </c:ext>
          </c:extLst>
        </c:ser>
        <c:ser>
          <c:idx val="8"/>
          <c:order val="8"/>
          <c:tx>
            <c:strRef>
              <c:f>Sheet1!$J$1</c:f>
              <c:strCache>
                <c:ptCount val="1"/>
                <c:pt idx="0">
                  <c:v>80+</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General</c:formatCode>
                <c:ptCount val="1"/>
                <c:pt idx="0">
                  <c:v>9.8000000000000007</c:v>
                </c:pt>
              </c:numCache>
            </c:numRef>
          </c:val>
          <c:extLst>
            <c:ext xmlns:c16="http://schemas.microsoft.com/office/drawing/2014/chart" uri="{C3380CC4-5D6E-409C-BE32-E72D297353CC}">
              <c16:uniqueId val="{00000008-4A70-4009-AEAD-D88772C5C5E5}"/>
            </c:ext>
          </c:extLst>
        </c:ser>
        <c:dLbls>
          <c:showLegendKey val="0"/>
          <c:showVal val="0"/>
          <c:showCatName val="0"/>
          <c:showSerName val="0"/>
          <c:showPercent val="0"/>
          <c:showBubbleSize val="0"/>
        </c:dLbls>
        <c:gapWidth val="219"/>
        <c:overlap val="-27"/>
        <c:axId val="604988536"/>
        <c:axId val="428054672"/>
      </c:barChart>
      <c:catAx>
        <c:axId val="604988536"/>
        <c:scaling>
          <c:orientation val="minMax"/>
        </c:scaling>
        <c:delete val="1"/>
        <c:axPos val="b"/>
        <c:numFmt formatCode="General" sourceLinked="1"/>
        <c:majorTickMark val="none"/>
        <c:minorTickMark val="none"/>
        <c:tickLblPos val="nextTo"/>
        <c:crossAx val="428054672"/>
        <c:crosses val="autoZero"/>
        <c:auto val="1"/>
        <c:lblAlgn val="ctr"/>
        <c:lblOffset val="100"/>
        <c:noMultiLvlLbl val="0"/>
      </c:catAx>
      <c:valAx>
        <c:axId val="42805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4988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15'!$B$3</c:f>
              <c:strCache>
                <c:ptCount val="1"/>
                <c:pt idx="0">
                  <c:v>Responses</c:v>
                </c:pt>
              </c:strCache>
            </c:strRef>
          </c:tx>
          <c:spPr>
            <a:gradFill flip="none" rotWithShape="1">
              <a:gsLst>
                <a:gs pos="0">
                  <a:srgbClr val="00BF6F">
                    <a:shade val="30000"/>
                    <a:satMod val="115000"/>
                  </a:srgbClr>
                </a:gs>
                <a:gs pos="50000">
                  <a:srgbClr val="00BF6F">
                    <a:shade val="67500"/>
                    <a:satMod val="115000"/>
                  </a:srgbClr>
                </a:gs>
                <a:gs pos="100000">
                  <a:srgbClr val="00BF6F">
                    <a:shade val="100000"/>
                    <a:satMod val="115000"/>
                  </a:srgbClr>
                </a:gs>
              </a:gsLst>
              <a:lin ang="0" scaled="1"/>
              <a:tileRect/>
            </a:gradFill>
            <a:ln>
              <a:prstDash val="solid"/>
            </a:ln>
            <a:effectLst>
              <a:outerShdw blurRad="50800" dist="38100" dir="18900000" algn="bl" rotWithShape="0">
                <a:prstClr val="black">
                  <a:alpha val="40000"/>
                </a:prstClr>
              </a:outerShdw>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15'!$A$4:$A$7</c:f>
              <c:strCache>
                <c:ptCount val="4"/>
                <c:pt idx="0">
                  <c:v>Yes, under the influence of alcohol</c:v>
                </c:pt>
                <c:pt idx="1">
                  <c:v>Yes, under the influence of marijuana, THC, hash or hashish</c:v>
                </c:pt>
                <c:pt idx="2">
                  <c:v>Yes, under the influence of other drugs</c:v>
                </c:pt>
                <c:pt idx="3">
                  <c:v>No</c:v>
                </c:pt>
              </c:strCache>
            </c:strRef>
          </c:cat>
          <c:val>
            <c:numRef>
              <c:f>'Question 15'!$B$4:$B$7</c:f>
              <c:numCache>
                <c:formatCode>0.00%</c:formatCode>
                <c:ptCount val="4"/>
                <c:pt idx="0">
                  <c:v>0.1042</c:v>
                </c:pt>
                <c:pt idx="1">
                  <c:v>9.2600000000000002E-2</c:v>
                </c:pt>
                <c:pt idx="2">
                  <c:v>1.0500000000000001E-2</c:v>
                </c:pt>
                <c:pt idx="3">
                  <c:v>0.83579999999999999</c:v>
                </c:pt>
              </c:numCache>
            </c:numRef>
          </c:val>
          <c:extLst>
            <c:ext xmlns:c16="http://schemas.microsoft.com/office/drawing/2014/chart" uri="{C3380CC4-5D6E-409C-BE32-E72D297353CC}">
              <c16:uniqueId val="{00000000-0AD2-4959-80FE-1C7B49216162}"/>
            </c:ext>
          </c:extLst>
        </c:ser>
        <c:dLbls>
          <c:showLegendKey val="0"/>
          <c:showVal val="0"/>
          <c:showCatName val="0"/>
          <c:showSerName val="0"/>
          <c:showPercent val="0"/>
          <c:showBubbleSize val="0"/>
        </c:dLbls>
        <c:gapWidth val="136"/>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600">
          <a:solidFill>
            <a:srgbClr val="002060"/>
          </a:solidFill>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16'!$B$3</c:f>
              <c:strCache>
                <c:ptCount val="1"/>
                <c:pt idx="0">
                  <c:v>Responses</c:v>
                </c:pt>
              </c:strCache>
            </c:strRef>
          </c:tx>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prstDash val="solid"/>
            </a:ln>
            <a:effectLst>
              <a:outerShdw blurRad="50800" dist="38100" dir="18900000" algn="bl" rotWithShape="0">
                <a:prstClr val="black">
                  <a:alpha val="40000"/>
                </a:prstClr>
              </a:outerShdw>
            </a:effectLst>
          </c:spPr>
          <c:invertIfNegative val="0"/>
          <c:dLbls>
            <c:dLbl>
              <c:idx val="0"/>
              <c:layout>
                <c:manualLayout>
                  <c:x val="-1.1544011544011544E-3"/>
                  <c:y val="-7.9382392485300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4C-445E-8317-8A30BC529BF6}"/>
                </c:ext>
              </c:extLst>
            </c:dLbl>
            <c:dLbl>
              <c:idx val="3"/>
              <c:layout>
                <c:manualLayout>
                  <c:x val="3.4632034632034207E-3"/>
                  <c:y val="-1.8522558246570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4C-445E-8317-8A30BC529BF6}"/>
                </c:ext>
              </c:extLst>
            </c:dLbl>
            <c:dLbl>
              <c:idx val="5"/>
              <c:layout>
                <c:manualLayout>
                  <c:x val="0"/>
                  <c:y val="-9.702180334454880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4C-445E-8317-8A30BC529BF6}"/>
                </c:ext>
              </c:extLst>
            </c:dLbl>
            <c:dLbl>
              <c:idx val="10"/>
              <c:layout>
                <c:manualLayout>
                  <c:x val="4.0404494892682177E-3"/>
                  <c:y val="-2.38145093928539E-2"/>
                </c:manualLayout>
              </c:layout>
              <c:showLegendKey val="0"/>
              <c:showVal val="1"/>
              <c:showCatName val="0"/>
              <c:showSerName val="0"/>
              <c:showPercent val="0"/>
              <c:showBubbleSize val="0"/>
              <c:extLst>
                <c:ext xmlns:c15="http://schemas.microsoft.com/office/drawing/2012/chart" uri="{CE6537A1-D6FC-4f65-9D91-7224C49458BB}">
                  <c15:layout>
                    <c:manualLayout>
                      <c:w val="3.6208837531672172E-2"/>
                      <c:h val="4.9670250542081733E-2"/>
                    </c:manualLayout>
                  </c15:layout>
                </c:ext>
                <c:ext xmlns:c16="http://schemas.microsoft.com/office/drawing/2014/chart" uri="{C3380CC4-5D6E-409C-BE32-E72D297353CC}">
                  <c16:uniqueId val="{00000001-994C-445E-8317-8A30BC529BF6}"/>
                </c:ext>
              </c:extLst>
            </c:dLbl>
            <c:numFmt formatCode="0%" sourceLinked="0"/>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16'!$A$5:$A$15</c:f>
              <c:strCache>
                <c:ptCount val="11"/>
                <c:pt idx="0">
                  <c:v>Deal w mental health issues</c:v>
                </c:pt>
                <c:pt idx="1">
                  <c:v>Help me focus</c:v>
                </c:pt>
                <c:pt idx="2">
                  <c:v>Feel better about myself</c:v>
                </c:pt>
                <c:pt idx="3">
                  <c:v>Comfort in social situations</c:v>
                </c:pt>
                <c:pt idx="4">
                  <c:v>Feel less alone</c:v>
                </c:pt>
                <c:pt idx="5">
                  <c:v>Escape my problems</c:v>
                </c:pt>
                <c:pt idx="6">
                  <c:v>Friends were doing it</c:v>
                </c:pt>
                <c:pt idx="7">
                  <c:v>I crave/ need it</c:v>
                </c:pt>
                <c:pt idx="8">
                  <c:v>Experimentation</c:v>
                </c:pt>
                <c:pt idx="9">
                  <c:v>Boredom</c:v>
                </c:pt>
                <c:pt idx="10">
                  <c:v>To have a good time</c:v>
                </c:pt>
              </c:strCache>
            </c:strRef>
          </c:cat>
          <c:val>
            <c:numRef>
              <c:f>'Question 16'!$B$5:$B$15</c:f>
              <c:numCache>
                <c:formatCode>0.00%</c:formatCode>
                <c:ptCount val="11"/>
                <c:pt idx="0">
                  <c:v>0.47899999999999998</c:v>
                </c:pt>
                <c:pt idx="1">
                  <c:v>0.12230000000000001</c:v>
                </c:pt>
                <c:pt idx="2">
                  <c:v>0.15970000000000001</c:v>
                </c:pt>
                <c:pt idx="3">
                  <c:v>0.46889999999999998</c:v>
                </c:pt>
                <c:pt idx="4">
                  <c:v>0.13930000000000001</c:v>
                </c:pt>
                <c:pt idx="5">
                  <c:v>0.26050000000000001</c:v>
                </c:pt>
                <c:pt idx="6">
                  <c:v>0.29449999999999998</c:v>
                </c:pt>
                <c:pt idx="7">
                  <c:v>8.9499999999999996E-2</c:v>
                </c:pt>
                <c:pt idx="8">
                  <c:v>0.2072</c:v>
                </c:pt>
                <c:pt idx="9">
                  <c:v>0.31259999999999999</c:v>
                </c:pt>
                <c:pt idx="10">
                  <c:v>0.77010000000000001</c:v>
                </c:pt>
              </c:numCache>
            </c:numRef>
          </c:val>
          <c:extLst>
            <c:ext xmlns:c16="http://schemas.microsoft.com/office/drawing/2014/chart" uri="{C3380CC4-5D6E-409C-BE32-E72D297353CC}">
              <c16:uniqueId val="{00000000-994C-445E-8317-8A30BC529BF6}"/>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1"/>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200">
          <a:solidFill>
            <a:srgbClr val="002060"/>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17'!$B$3</c:f>
              <c:strCache>
                <c:ptCount val="1"/>
                <c:pt idx="0">
                  <c:v>Responses</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prstDash val="solid"/>
            </a:ln>
            <a:effectLst>
              <a:outerShdw blurRad="50800" dist="38100" dir="18900000" algn="bl" rotWithShape="0">
                <a:prstClr val="black">
                  <a:alpha val="40000"/>
                </a:prstClr>
              </a:outerShdw>
            </a:effectLst>
          </c:spPr>
          <c:invertIfNegative val="0"/>
          <c:dLbls>
            <c:dLbl>
              <c:idx val="1"/>
              <c:layout>
                <c:manualLayout>
                  <c:x val="-4.1928236815434624E-17"/>
                  <c:y val="-7.5973401731994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39-4DFA-8A9F-A6750229B71C}"/>
                </c:ext>
              </c:extLst>
            </c:dLbl>
            <c:dLbl>
              <c:idx val="5"/>
              <c:layout>
                <c:manualLayout>
                  <c:x val="-1.1435105774729255E-3"/>
                  <c:y val="-1.2662233621999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39-4DFA-8A9F-A6750229B71C}"/>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17'!$A$4:$A$11</c:f>
              <c:strCache>
                <c:ptCount val="8"/>
                <c:pt idx="0">
                  <c:v>Physical/health concerns</c:v>
                </c:pt>
                <c:pt idx="1">
                  <c:v>Negative life impacts</c:v>
                </c:pt>
                <c:pt idx="2">
                  <c:v>Costs too much</c:v>
                </c:pt>
                <c:pt idx="3">
                  <c:v>Substance issues (self/ family)</c:v>
                </c:pt>
                <c:pt idx="4">
                  <c:v>Family/ peer disapproval </c:v>
                </c:pt>
                <c:pt idx="5">
                  <c:v>It's illegal</c:v>
                </c:pt>
                <c:pt idx="6">
                  <c:v>Against values</c:v>
                </c:pt>
                <c:pt idx="7">
                  <c:v>Medication interactions</c:v>
                </c:pt>
              </c:strCache>
            </c:strRef>
          </c:cat>
          <c:val>
            <c:numRef>
              <c:f>'Question 17'!$B$4:$B$11</c:f>
              <c:numCache>
                <c:formatCode>0.00%</c:formatCode>
                <c:ptCount val="8"/>
                <c:pt idx="0">
                  <c:v>0.78059999999999996</c:v>
                </c:pt>
                <c:pt idx="1">
                  <c:v>0.57599999999999996</c:v>
                </c:pt>
                <c:pt idx="2">
                  <c:v>0.39779999999999999</c:v>
                </c:pt>
                <c:pt idx="3">
                  <c:v>0.37759999999999999</c:v>
                </c:pt>
                <c:pt idx="4">
                  <c:v>0.30480000000000002</c:v>
                </c:pt>
                <c:pt idx="5">
                  <c:v>0.26900000000000002</c:v>
                </c:pt>
                <c:pt idx="6">
                  <c:v>0.2162</c:v>
                </c:pt>
                <c:pt idx="7">
                  <c:v>0.18779999999999999</c:v>
                </c:pt>
              </c:numCache>
            </c:numRef>
          </c:val>
          <c:extLst>
            <c:ext xmlns:c16="http://schemas.microsoft.com/office/drawing/2014/chart" uri="{C3380CC4-5D6E-409C-BE32-E72D297353CC}">
              <c16:uniqueId val="{00000000-6539-4DFA-8A9F-A6750229B71C}"/>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numFmt formatCode="0%" sourceLinked="0"/>
        <c:majorTickMark val="out"/>
        <c:minorTickMark val="none"/>
        <c:tickLblPos val="nextTo"/>
        <c:txPr>
          <a:bodyPr/>
          <a:lstStyle/>
          <a:p>
            <a:pPr>
              <a:defRPr sz="1400"/>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400">
          <a:solidFill>
            <a:srgbClr val="002060"/>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99698392693275E-2"/>
          <c:y val="4.3522225343157077E-2"/>
          <c:w val="0.88677919141090544"/>
          <c:h val="0.84731817382098107"/>
        </c:manualLayout>
      </c:layout>
      <c:barChart>
        <c:barDir val="col"/>
        <c:grouping val="clustered"/>
        <c:varyColors val="0"/>
        <c:ser>
          <c:idx val="0"/>
          <c:order val="0"/>
          <c:tx>
            <c:strRef>
              <c:f>'Question 18'!$B$3</c:f>
              <c:strCache>
                <c:ptCount val="1"/>
                <c:pt idx="0">
                  <c:v>Responses</c:v>
                </c:pt>
              </c:strCache>
            </c:strRef>
          </c:tx>
          <c:spPr>
            <a:solidFill>
              <a:schemeClr val="accent4">
                <a:lumMod val="40000"/>
                <a:lumOff val="60000"/>
              </a:schemeClr>
            </a:solidFill>
            <a:ln>
              <a:prstDash val="solid"/>
            </a:ln>
            <a:effectLst>
              <a:outerShdw blurRad="50800" dist="38100" dir="18900000" algn="bl" rotWithShape="0">
                <a:prstClr val="black">
                  <a:alpha val="40000"/>
                </a:prstClr>
              </a:outerShdw>
            </a:effectLst>
          </c:spPr>
          <c:invertIfNegative val="0"/>
          <c:dLbls>
            <c:dLbl>
              <c:idx val="0"/>
              <c:layout>
                <c:manualLayout>
                  <c:x val="-4.428290228876519E-17"/>
                  <c:y val="-1.4311270125223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7F-480C-BCBE-261934FB4941}"/>
                </c:ext>
              </c:extLst>
            </c:dLbl>
            <c:dLbl>
              <c:idx val="1"/>
              <c:layout>
                <c:manualLayout>
                  <c:x val="-4.8309178743962235E-3"/>
                  <c:y val="7.15563506261180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7F-480C-BCBE-261934FB4941}"/>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'Question 18'!$A$4:$A$5</c:f>
              <c:numCache>
                <c:formatCode>General</c:formatCode>
                <c:ptCount val="2"/>
              </c:numCache>
            </c:numRef>
          </c:cat>
          <c:val>
            <c:numRef>
              <c:f>'Question 18'!$B$4:$B$5</c:f>
              <c:numCache>
                <c:formatCode>0.00%</c:formatCode>
                <c:ptCount val="2"/>
                <c:pt idx="0">
                  <c:v>0.87529999999999997</c:v>
                </c:pt>
                <c:pt idx="1">
                  <c:v>0.64710000000000001</c:v>
                </c:pt>
              </c:numCache>
            </c:numRef>
          </c:val>
          <c:extLst>
            <c:ext xmlns:c16="http://schemas.microsoft.com/office/drawing/2014/chart" uri="{C3380CC4-5D6E-409C-BE32-E72D297353CC}">
              <c16:uniqueId val="{00000000-907F-480C-BCBE-261934FB4941}"/>
            </c:ext>
          </c:extLst>
        </c:ser>
        <c:dLbls>
          <c:showLegendKey val="0"/>
          <c:showVal val="0"/>
          <c:showCatName val="0"/>
          <c:showSerName val="0"/>
          <c:showPercent val="0"/>
          <c:showBubbleSize val="0"/>
        </c:dLbls>
        <c:gapWidth val="153"/>
        <c:axId val="10"/>
        <c:axId val="100"/>
      </c:barChart>
      <c:valAx>
        <c:axId val="100"/>
        <c:scaling>
          <c:orientation val="minMax"/>
          <c:min val="0"/>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spPr>
        <a:noFill/>
        <a:ln w="25400">
          <a:noFill/>
        </a:ln>
      </c:spPr>
    </c:plotArea>
    <c:plotVisOnly val="0"/>
    <c:dispBlanksAs val="gap"/>
    <c:showDLblsOverMax val="0"/>
  </c:chart>
  <c:txPr>
    <a:bodyPr/>
    <a:lstStyle/>
    <a:p>
      <a:pPr>
        <a:defRPr sz="1800">
          <a:solidFill>
            <a:srgbClr val="002060"/>
          </a:solidFil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4651099647029E-2"/>
          <c:y val="4.8034934497816595E-2"/>
          <c:w val="0.90941569372793918"/>
          <c:h val="0.85589519650655022"/>
        </c:manualLayout>
      </c:layout>
      <c:barChart>
        <c:barDir val="col"/>
        <c:grouping val="clustered"/>
        <c:varyColors val="0"/>
        <c:ser>
          <c:idx val="1"/>
          <c:order val="1"/>
          <c:spPr>
            <a:solidFill>
              <a:schemeClr val="accent6">
                <a:lumMod val="40000"/>
                <a:lumOff val="60000"/>
              </a:schemeClr>
            </a:solidFill>
            <a:ln>
              <a:noFill/>
            </a:ln>
            <a:effectLst>
              <a:outerShdw blurRad="50800" dist="38100" dir="18900000" algn="bl" rotWithShape="0">
                <a:prstClr val="black">
                  <a:alpha val="40000"/>
                </a:prstClr>
              </a:outerShdw>
            </a:effectLst>
          </c:spPr>
          <c:invertIfNegative val="0"/>
          <c:dPt>
            <c:idx val="0"/>
            <c:invertIfNegative val="0"/>
            <c:bubble3D val="0"/>
            <c:spPr>
              <a:solidFill>
                <a:schemeClr val="accent6">
                  <a:lumMod val="60000"/>
                  <a:lumOff val="4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E1DA-4918-B944-7F12DC02BFA4}"/>
              </c:ext>
            </c:extLst>
          </c:dPt>
          <c:dPt>
            <c:idx val="1"/>
            <c:invertIfNegative val="0"/>
            <c:bubble3D val="0"/>
            <c:spPr>
              <a:solidFill>
                <a:schemeClr val="accent6">
                  <a:lumMod val="20000"/>
                  <a:lumOff val="8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E1DA-4918-B944-7F12DC02BFA4}"/>
              </c:ext>
            </c:extLst>
          </c:dPt>
          <c:dPt>
            <c:idx val="2"/>
            <c:invertIfNegative val="0"/>
            <c:bubble3D val="0"/>
            <c:spPr>
              <a:solidFill>
                <a:schemeClr val="accent6">
                  <a:lumMod val="20000"/>
                  <a:lumOff val="80000"/>
                </a:schemeClr>
              </a:solidFill>
              <a:ln>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E1DA-4918-B944-7F12DC02BFA4}"/>
              </c:ext>
            </c:extLst>
          </c:dPt>
          <c:dLbls>
            <c:dLbl>
              <c:idx val="0"/>
              <c:layout>
                <c:manualLayout>
                  <c:x val="0"/>
                  <c:y val="5.1331403218681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DA-4918-B944-7F12DC02BFA4}"/>
                </c:ext>
              </c:extLst>
            </c:dLbl>
            <c:numFmt formatCode="0%" sourceLinked="0"/>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'Question 20'!$B$4:$B$6</c:f>
              <c:numCache>
                <c:formatCode>0.00%</c:formatCode>
                <c:ptCount val="3"/>
                <c:pt idx="0">
                  <c:v>0.46970000000000001</c:v>
                </c:pt>
                <c:pt idx="1">
                  <c:v>0.18640000000000001</c:v>
                </c:pt>
                <c:pt idx="2">
                  <c:v>0.1313</c:v>
                </c:pt>
              </c:numCache>
            </c:numRef>
          </c:val>
          <c:extLst>
            <c:ext xmlns:c16="http://schemas.microsoft.com/office/drawing/2014/chart" uri="{C3380CC4-5D6E-409C-BE32-E72D297353CC}">
              <c16:uniqueId val="{00000006-E1DA-4918-B944-7F12DC02BFA4}"/>
            </c:ext>
          </c:extLst>
        </c:ser>
        <c:dLbls>
          <c:showLegendKey val="0"/>
          <c:showVal val="0"/>
          <c:showCatName val="0"/>
          <c:showSerName val="0"/>
          <c:showPercent val="0"/>
          <c:showBubbleSize val="0"/>
        </c:dLbls>
        <c:gapWidth val="35"/>
        <c:overlap val="-27"/>
        <c:axId val="654437144"/>
        <c:axId val="654436816"/>
        <c:extLst>
          <c:ext xmlns:c15="http://schemas.microsoft.com/office/drawing/2012/chart" uri="{02D57815-91ED-43cb-92C2-25804820EDAC}">
            <c15:filteredBarSeries>
              <c15:ser>
                <c:idx val="0"/>
                <c:order val="0"/>
                <c:spPr>
                  <a:solidFill>
                    <a:schemeClr val="accent1"/>
                  </a:solidFill>
                  <a:ln>
                    <a:noFill/>
                  </a:ln>
                  <a:effectLst/>
                </c:spPr>
                <c:invertIfNegative val="0"/>
                <c:val>
                  <c:numRef>
                    <c:extLst>
                      <c:ext uri="{02D57815-91ED-43cb-92C2-25804820EDAC}">
                        <c15:formulaRef>
                          <c15:sqref>'Question 20'!$A$4:$A$6</c15:sqref>
                        </c15:formulaRef>
                      </c:ext>
                    </c:extLst>
                    <c:numCache>
                      <c:formatCode>General</c:formatCode>
                      <c:ptCount val="3"/>
                    </c:numCache>
                  </c:numRef>
                </c:val>
                <c:extLst>
                  <c:ext xmlns:c16="http://schemas.microsoft.com/office/drawing/2014/chart" uri="{C3380CC4-5D6E-409C-BE32-E72D297353CC}">
                    <c16:uniqueId val="{00000007-E1DA-4918-B944-7F12DC02BFA4}"/>
                  </c:ext>
                </c:extLst>
              </c15:ser>
            </c15:filteredBarSeries>
          </c:ext>
        </c:extLst>
      </c:barChart>
      <c:catAx>
        <c:axId val="654437144"/>
        <c:scaling>
          <c:orientation val="minMax"/>
        </c:scaling>
        <c:delete val="1"/>
        <c:axPos val="b"/>
        <c:numFmt formatCode="General" sourceLinked="1"/>
        <c:majorTickMark val="out"/>
        <c:minorTickMark val="none"/>
        <c:tickLblPos val="nextTo"/>
        <c:crossAx val="654436816"/>
        <c:crosses val="autoZero"/>
        <c:auto val="1"/>
        <c:lblAlgn val="ctr"/>
        <c:lblOffset val="100"/>
        <c:noMultiLvlLbl val="0"/>
      </c:catAx>
      <c:valAx>
        <c:axId val="654436816"/>
        <c:scaling>
          <c:orientation val="minMax"/>
          <c:max val="0.55000000000000004"/>
          <c:min val="0"/>
        </c:scaling>
        <c:delete val="0"/>
        <c:axPos val="l"/>
        <c:majorGridlines>
          <c:spPr>
            <a:ln w="9525" cap="flat" cmpd="sng" algn="ctr">
              <a:solidFill>
                <a:srgbClr val="898989"/>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en-US"/>
          </a:p>
        </c:txPr>
        <c:crossAx val="654437144"/>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rgbClr val="002060"/>
          </a:solidFill>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99698392693275E-2"/>
          <c:y val="4.2866871370808378E-2"/>
          <c:w val="0.87781824146981624"/>
          <c:h val="0.85681282683176052"/>
        </c:manualLayout>
      </c:layout>
      <c:barChart>
        <c:barDir val="col"/>
        <c:grouping val="clustered"/>
        <c:varyColors val="0"/>
        <c:ser>
          <c:idx val="0"/>
          <c:order val="0"/>
          <c:tx>
            <c:strRef>
              <c:f>'Question 22'!$B$3</c:f>
              <c:strCache>
                <c:ptCount val="1"/>
                <c:pt idx="0">
                  <c:v>Responses</c:v>
                </c:pt>
              </c:strCache>
            </c:strRef>
          </c:tx>
          <c:spPr>
            <a:solidFill>
              <a:srgbClr val="00BF6F"/>
            </a:solidFill>
            <a:ln>
              <a:prstDash val="solid"/>
            </a:ln>
            <a:effectLst>
              <a:outerShdw blurRad="50800" dist="38100" dir="18900000" algn="bl" rotWithShape="0">
                <a:prstClr val="black">
                  <a:alpha val="40000"/>
                </a:prstClr>
              </a:outerShdw>
            </a:effectLst>
          </c:spPr>
          <c:invertIfNegative val="0"/>
          <c:dPt>
            <c:idx val="0"/>
            <c:invertIfNegative val="0"/>
            <c:bubble3D val="0"/>
            <c:spPr>
              <a:solidFill>
                <a:schemeClr val="accent6">
                  <a:lumMod val="60000"/>
                  <a:lumOff val="40000"/>
                </a:schemeClr>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032D-417F-872C-3EEA160B505F}"/>
              </c:ext>
            </c:extLst>
          </c:dPt>
          <c:dPt>
            <c:idx val="1"/>
            <c:invertIfNegative val="0"/>
            <c:bubble3D val="0"/>
            <c:spPr>
              <a:solidFill>
                <a:srgbClr val="C00000"/>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032D-417F-872C-3EEA160B505F}"/>
              </c:ext>
            </c:extLst>
          </c:dPt>
          <c:dLbls>
            <c:dLbl>
              <c:idx val="0"/>
              <c:layout>
                <c:manualLayout>
                  <c:x val="-4.428290228876519E-17"/>
                  <c:y val="-2.9084081532473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2D-417F-872C-3EEA160B505F}"/>
                </c:ext>
              </c:extLst>
            </c:dLbl>
            <c:dLbl>
              <c:idx val="1"/>
              <c:layout>
                <c:manualLayout>
                  <c:x val="0"/>
                  <c:y val="-1.9083969465648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2D-417F-872C-3EEA160B505F}"/>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22'!$A$4:$A$5</c:f>
              <c:strCache>
                <c:ptCount val="2"/>
                <c:pt idx="0">
                  <c:v>Received mental health help/support</c:v>
                </c:pt>
                <c:pt idx="1">
                  <c:v>Received ATOD help/support</c:v>
                </c:pt>
              </c:strCache>
            </c:strRef>
          </c:cat>
          <c:val>
            <c:numRef>
              <c:f>'Question 22'!$B$4:$B$5</c:f>
              <c:numCache>
                <c:formatCode>0.00%</c:formatCode>
                <c:ptCount val="2"/>
                <c:pt idx="0">
                  <c:v>0.45550000000000002</c:v>
                </c:pt>
                <c:pt idx="1">
                  <c:v>7.1999999999999995E-2</c:v>
                </c:pt>
              </c:numCache>
            </c:numRef>
          </c:val>
          <c:extLst>
            <c:ext xmlns:c16="http://schemas.microsoft.com/office/drawing/2014/chart" uri="{C3380CC4-5D6E-409C-BE32-E72D297353CC}">
              <c16:uniqueId val="{00000004-032D-417F-872C-3EEA160B505F}"/>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spPr>
            <a:ln>
              <a:solidFill>
                <a:srgbClr val="898989"/>
              </a:solidFill>
            </a:ln>
          </c:spPr>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800">
          <a:solidFill>
            <a:srgbClr val="002060"/>
          </a:solidFil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7587373053134E-2"/>
          <c:y val="3.9602193982906202E-2"/>
          <c:w val="0.88442708039126539"/>
          <c:h val="0.8104303700571337"/>
        </c:manualLayout>
      </c:layout>
      <c:barChart>
        <c:barDir val="col"/>
        <c:grouping val="clustered"/>
        <c:varyColors val="0"/>
        <c:ser>
          <c:idx val="0"/>
          <c:order val="0"/>
          <c:tx>
            <c:strRef>
              <c:f>'Question 25'!$B$3</c:f>
              <c:strCache>
                <c:ptCount val="1"/>
                <c:pt idx="0">
                  <c:v>Responses</c:v>
                </c:pt>
              </c:strCache>
            </c:strRef>
          </c:tx>
          <c:spPr>
            <a:solidFill>
              <a:schemeClr val="accent5">
                <a:lumMod val="60000"/>
                <a:lumOff val="40000"/>
              </a:schemeClr>
            </a:solidFill>
            <a:ln>
              <a:prstDash val="solid"/>
            </a:ln>
            <a:effectLst>
              <a:outerShdw blurRad="50800" dist="38100" dir="18900000" algn="bl" rotWithShape="0">
                <a:prstClr val="black">
                  <a:alpha val="40000"/>
                </a:prstClr>
              </a:outerShdw>
            </a:effectLst>
          </c:spPr>
          <c:invertIfNegative val="0"/>
          <c:dPt>
            <c:idx val="0"/>
            <c:invertIfNegative val="0"/>
            <c:bubble3D val="0"/>
            <c:spPr>
              <a:solidFill>
                <a:srgbClr val="00B0F0"/>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6227-44CB-8951-13466ADB43F7}"/>
              </c:ext>
            </c:extLst>
          </c:dPt>
          <c:dPt>
            <c:idx val="1"/>
            <c:invertIfNegative val="0"/>
            <c:bubble3D val="0"/>
            <c:spPr>
              <a:solidFill>
                <a:schemeClr val="accent5">
                  <a:lumMod val="40000"/>
                  <a:lumOff val="60000"/>
                </a:schemeClr>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6227-44CB-8951-13466ADB43F7}"/>
              </c:ext>
            </c:extLst>
          </c:dPt>
          <c:dPt>
            <c:idx val="3"/>
            <c:invertIfNegative val="0"/>
            <c:bubble3D val="0"/>
            <c:spPr>
              <a:solidFill>
                <a:schemeClr val="accent5">
                  <a:lumMod val="75000"/>
                </a:schemeClr>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6227-44CB-8951-13466ADB43F7}"/>
              </c:ext>
            </c:extLst>
          </c:dPt>
          <c:dPt>
            <c:idx val="4"/>
            <c:invertIfNegative val="0"/>
            <c:bubble3D val="0"/>
            <c:spPr>
              <a:solidFill>
                <a:schemeClr val="accent5">
                  <a:lumMod val="50000"/>
                </a:schemeClr>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6227-44CB-8951-13466ADB43F7}"/>
              </c:ext>
            </c:extLst>
          </c:dPt>
          <c:dLbls>
            <c:dLbl>
              <c:idx val="3"/>
              <c:layout>
                <c:manualLayout>
                  <c:x val="1.1685655857434998E-3"/>
                  <c:y val="-2.2922633804607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27-44CB-8951-13466ADB43F7}"/>
                </c:ext>
              </c:extLst>
            </c:dLbl>
            <c:dLbl>
              <c:idx val="4"/>
              <c:layout>
                <c:manualLayout>
                  <c:x val="0"/>
                  <c:y val="-2.0375674492984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27-44CB-8951-13466ADB43F7}"/>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25'!$A$4:$A$8</c:f>
              <c:strCache>
                <c:ptCount val="5"/>
                <c:pt idx="0">
                  <c:v>None</c:v>
                </c:pt>
                <c:pt idx="1">
                  <c:v>Fewer than 10</c:v>
                </c:pt>
                <c:pt idx="2">
                  <c:v>11-20</c:v>
                </c:pt>
                <c:pt idx="3">
                  <c:v>21-30</c:v>
                </c:pt>
                <c:pt idx="4">
                  <c:v>More than 30 hours</c:v>
                </c:pt>
              </c:strCache>
            </c:strRef>
          </c:cat>
          <c:val>
            <c:numRef>
              <c:f>'Question 25'!$B$4:$B$8</c:f>
              <c:numCache>
                <c:formatCode>0.00%</c:formatCode>
                <c:ptCount val="5"/>
                <c:pt idx="0">
                  <c:v>0.37230000000000002</c:v>
                </c:pt>
                <c:pt idx="1">
                  <c:v>0.40020000000000011</c:v>
                </c:pt>
                <c:pt idx="2">
                  <c:v>0.12529999999999999</c:v>
                </c:pt>
                <c:pt idx="3">
                  <c:v>4.4600000000000001E-2</c:v>
                </c:pt>
                <c:pt idx="4">
                  <c:v>5.7599999999999998E-2</c:v>
                </c:pt>
              </c:numCache>
            </c:numRef>
          </c:val>
          <c:extLst>
            <c:ext xmlns:c16="http://schemas.microsoft.com/office/drawing/2014/chart" uri="{C3380CC4-5D6E-409C-BE32-E72D297353CC}">
              <c16:uniqueId val="{00000008-6227-44CB-8951-13466ADB43F7}"/>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800">
          <a:solidFill>
            <a:srgbClr val="002060"/>
          </a:solidFil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91954809996567E-2"/>
          <c:y val="4.3522245341547819E-2"/>
          <c:w val="0.88677919141090544"/>
          <c:h val="0.78739849673824469"/>
        </c:manualLayout>
      </c:layout>
      <c:barChart>
        <c:barDir val="col"/>
        <c:grouping val="clustered"/>
        <c:varyColors val="0"/>
        <c:ser>
          <c:idx val="0"/>
          <c:order val="0"/>
          <c:tx>
            <c:strRef>
              <c:f>'Question 27'!$B$3</c:f>
              <c:strCache>
                <c:ptCount val="1"/>
                <c:pt idx="0">
                  <c:v>Responses</c:v>
                </c:pt>
              </c:strCache>
            </c:strRef>
          </c:tx>
          <c:spPr>
            <a:solidFill>
              <a:schemeClr val="accent1">
                <a:lumMod val="20000"/>
                <a:lumOff val="80000"/>
              </a:schemeClr>
            </a:solidFill>
            <a:ln>
              <a:prstDash val="solid"/>
            </a:ln>
            <a:effectLst>
              <a:outerShdw blurRad="50800" dist="38100" dir="18900000" algn="bl" rotWithShape="0">
                <a:prstClr val="black">
                  <a:alpha val="40000"/>
                </a:prstClr>
              </a:outerShdw>
            </a:effectLst>
          </c:spPr>
          <c:invertIfNegative val="0"/>
          <c:dPt>
            <c:idx val="0"/>
            <c:invertIfNegative val="0"/>
            <c:bubble3D val="0"/>
            <c:spPr>
              <a:solidFill>
                <a:srgbClr val="00B0F0"/>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479D-4218-A0D0-311103A1CB30}"/>
              </c:ext>
            </c:extLst>
          </c:dPt>
          <c:dPt>
            <c:idx val="1"/>
            <c:invertIfNegative val="0"/>
            <c:bubble3D val="0"/>
            <c:spPr>
              <a:solidFill>
                <a:schemeClr val="accent5">
                  <a:lumMod val="50000"/>
                </a:schemeClr>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479D-4218-A0D0-311103A1CB30}"/>
              </c:ext>
            </c:extLst>
          </c:dPt>
          <c:dLbls>
            <c:dLbl>
              <c:idx val="1"/>
              <c:layout>
                <c:manualLayout>
                  <c:x val="0"/>
                  <c:y val="-3.3637000700770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9D-4218-A0D0-311103A1CB30}"/>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27'!$A$4:$A$5</c:f>
              <c:strCache>
                <c:ptCount val="2"/>
                <c:pt idx="0">
                  <c:v>Play to escape real life problems</c:v>
                </c:pt>
                <c:pt idx="1">
                  <c:v>Spend more money than you can afford on game purchases</c:v>
                </c:pt>
              </c:strCache>
            </c:strRef>
          </c:cat>
          <c:val>
            <c:numRef>
              <c:f>'Question 27'!$B$4:$B$5</c:f>
              <c:numCache>
                <c:formatCode>0.00%</c:formatCode>
                <c:ptCount val="2"/>
                <c:pt idx="0">
                  <c:v>0.4214</c:v>
                </c:pt>
                <c:pt idx="1">
                  <c:v>5.62E-2</c:v>
                </c:pt>
              </c:numCache>
            </c:numRef>
          </c:val>
          <c:extLst>
            <c:ext xmlns:c16="http://schemas.microsoft.com/office/drawing/2014/chart" uri="{C3380CC4-5D6E-409C-BE32-E72D297353CC}">
              <c16:uniqueId val="{00000002-479D-4218-A0D0-311103A1CB30}"/>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1"/>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800">
          <a:solidFill>
            <a:srgbClr val="002060"/>
          </a:solidFil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29'!$B$3</c:f>
              <c:strCache>
                <c:ptCount val="1"/>
                <c:pt idx="0">
                  <c:v>Responses</c:v>
                </c:pt>
              </c:strCache>
            </c:strRef>
          </c:tx>
          <c:spPr>
            <a:solidFill>
              <a:schemeClr val="accent4">
                <a:lumMod val="60000"/>
                <a:lumOff val="40000"/>
              </a:schemeClr>
            </a:solidFill>
            <a:ln>
              <a:prstDash val="solid"/>
            </a:ln>
            <a:effectLst>
              <a:outerShdw blurRad="50800" dist="38100" dir="18900000" algn="bl" rotWithShape="0">
                <a:prstClr val="black">
                  <a:alpha val="40000"/>
                </a:prstClr>
              </a:outerShdw>
            </a:effectLst>
          </c:spPr>
          <c:invertIfNegative val="0"/>
          <c:dPt>
            <c:idx val="0"/>
            <c:invertIfNegative val="0"/>
            <c:bubble3D val="0"/>
            <c:spPr>
              <a:solidFill>
                <a:srgbClr val="CCCCFF"/>
              </a:solidFill>
              <a:ln>
                <a:noFill/>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3053-41E6-84A0-B35A91E15FF7}"/>
              </c:ext>
            </c:extLst>
          </c:dPt>
          <c:dPt>
            <c:idx val="1"/>
            <c:invertIfNegative val="0"/>
            <c:bubble3D val="0"/>
            <c:spPr>
              <a:solidFill>
                <a:srgbClr val="9999FF"/>
              </a:solidFill>
              <a:ln>
                <a:noFill/>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3053-41E6-84A0-B35A91E15FF7}"/>
              </c:ext>
            </c:extLst>
          </c:dPt>
          <c:dPt>
            <c:idx val="2"/>
            <c:invertIfNegative val="0"/>
            <c:bubble3D val="0"/>
            <c:spPr>
              <a:solidFill>
                <a:srgbClr val="6600FF"/>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5-3053-41E6-84A0-B35A91E15FF7}"/>
              </c:ext>
            </c:extLst>
          </c:dPt>
          <c:dPt>
            <c:idx val="3"/>
            <c:invertIfNegative val="0"/>
            <c:bubble3D val="0"/>
            <c:spPr>
              <a:solidFill>
                <a:srgbClr val="6600CC"/>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7-3053-41E6-84A0-B35A91E15FF7}"/>
              </c:ext>
            </c:extLst>
          </c:dPt>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29'!$A$4:$A$8</c:f>
              <c:strCache>
                <c:ptCount val="5"/>
                <c:pt idx="0">
                  <c:v>Not at all</c:v>
                </c:pt>
                <c:pt idx="1">
                  <c:v>Less than monthly</c:v>
                </c:pt>
                <c:pt idx="2">
                  <c:v>Monthly</c:v>
                </c:pt>
                <c:pt idx="3">
                  <c:v>Weekly</c:v>
                </c:pt>
                <c:pt idx="4">
                  <c:v>Daily</c:v>
                </c:pt>
              </c:strCache>
            </c:strRef>
          </c:cat>
          <c:val>
            <c:numRef>
              <c:f>'Question 29'!$B$4:$B$8</c:f>
              <c:numCache>
                <c:formatCode>0.00%</c:formatCode>
                <c:ptCount val="5"/>
                <c:pt idx="0">
                  <c:v>0.64800000000000002</c:v>
                </c:pt>
                <c:pt idx="1">
                  <c:v>0.31280000000000002</c:v>
                </c:pt>
                <c:pt idx="2">
                  <c:v>2.8000000000000001E-2</c:v>
                </c:pt>
                <c:pt idx="3">
                  <c:v>9.300000000000001E-3</c:v>
                </c:pt>
                <c:pt idx="4">
                  <c:v>1.9E-3</c:v>
                </c:pt>
              </c:numCache>
            </c:numRef>
          </c:val>
          <c:extLst>
            <c:ext xmlns:c16="http://schemas.microsoft.com/office/drawing/2014/chart" uri="{C3380CC4-5D6E-409C-BE32-E72D297353CC}">
              <c16:uniqueId val="{00000008-3053-41E6-84A0-B35A91E15FF7}"/>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800">
          <a:solidFill>
            <a:srgbClr val="002060"/>
          </a:solidFil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66719920879461E-2"/>
          <c:y val="4.3522245341547819E-2"/>
          <c:w val="0.89870439428048088"/>
          <c:h val="0.80797331763241576"/>
        </c:manualLayout>
      </c:layout>
      <c:barChart>
        <c:barDir val="col"/>
        <c:grouping val="clustered"/>
        <c:varyColors val="0"/>
        <c:ser>
          <c:idx val="0"/>
          <c:order val="0"/>
          <c:tx>
            <c:strRef>
              <c:f>'Question 31'!$B$3</c:f>
              <c:strCache>
                <c:ptCount val="1"/>
                <c:pt idx="0">
                  <c:v>Responses</c:v>
                </c:pt>
              </c:strCache>
            </c:strRef>
          </c:tx>
          <c:spPr>
            <a:solidFill>
              <a:srgbClr val="6600CC"/>
            </a:solidFill>
            <a:ln>
              <a:prstDash val="solid"/>
            </a:ln>
            <a:effectLst>
              <a:outerShdw blurRad="50800" dist="38100" dir="18900000" algn="bl" rotWithShape="0">
                <a:prstClr val="black">
                  <a:alpha val="40000"/>
                </a:prstClr>
              </a:outerShdw>
            </a:effectLst>
          </c:spPr>
          <c:invertIfNegative val="0"/>
          <c:dPt>
            <c:idx val="0"/>
            <c:invertIfNegative val="0"/>
            <c:bubble3D val="0"/>
            <c:spPr>
              <a:solidFill>
                <a:srgbClr val="CCCCFF"/>
              </a:solidFill>
              <a:ln>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C74E-44A5-BCE6-1913DAAF769A}"/>
              </c:ext>
            </c:extLst>
          </c:dPt>
          <c:dPt>
            <c:idx val="1"/>
            <c:invertIfNegative val="0"/>
            <c:bubble3D val="0"/>
            <c:spPr>
              <a:solidFill>
                <a:srgbClr val="6600CC"/>
              </a:solidFill>
              <a:ln>
                <a:noFill/>
                <a:prstDash val="solid"/>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C74E-44A5-BCE6-1913DAAF769A}"/>
              </c:ext>
            </c:extLst>
          </c:dPt>
          <c:dLbls>
            <c:dLbl>
              <c:idx val="0"/>
              <c:layout>
                <c:manualLayout>
                  <c:x val="0"/>
                  <c:y val="-1.7511854974263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4E-44A5-BCE6-1913DAAF769A}"/>
                </c:ext>
              </c:extLst>
            </c:dLbl>
            <c:dLbl>
              <c:idx val="1"/>
              <c:layout>
                <c:manualLayout>
                  <c:x val="3.623188405797013E-3"/>
                  <c:y val="-3.5023709948526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4E-44A5-BCE6-1913DAAF769A}"/>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31'!$A$4:$A$5</c:f>
              <c:strCache>
                <c:ptCount val="2"/>
                <c:pt idx="0">
                  <c:v>Felt the need to bet more and more money</c:v>
                </c:pt>
                <c:pt idx="1">
                  <c:v>Had to lie about how much you gamble</c:v>
                </c:pt>
              </c:strCache>
            </c:strRef>
          </c:cat>
          <c:val>
            <c:numRef>
              <c:f>'Question 31'!$B$4:$B$5</c:f>
              <c:numCache>
                <c:formatCode>0.00%</c:formatCode>
                <c:ptCount val="2"/>
                <c:pt idx="0">
                  <c:v>8.7100000000000011E-2</c:v>
                </c:pt>
                <c:pt idx="1">
                  <c:v>2.8899999999999999E-2</c:v>
                </c:pt>
              </c:numCache>
            </c:numRef>
          </c:val>
          <c:extLst>
            <c:ext xmlns:c16="http://schemas.microsoft.com/office/drawing/2014/chart" uri="{C3380CC4-5D6E-409C-BE32-E72D297353CC}">
              <c16:uniqueId val="{00000004-C74E-44A5-BCE6-1913DAAF769A}"/>
            </c:ext>
          </c:extLst>
        </c:ser>
        <c:dLbls>
          <c:showLegendKey val="0"/>
          <c:showVal val="0"/>
          <c:showCatName val="0"/>
          <c:showSerName val="0"/>
          <c:showPercent val="0"/>
          <c:showBubbleSize val="0"/>
        </c:dLbls>
        <c:gapWidth val="150"/>
        <c:axId val="10"/>
        <c:axId val="100"/>
      </c:barChart>
      <c:valAx>
        <c:axId val="100"/>
        <c:scaling>
          <c:orientation val="minMax"/>
          <c:max val="0.5"/>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800">
          <a:solidFill>
            <a:srgbClr val="002060"/>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67191601049884E-2"/>
          <c:y val="4.3828718807112241E-2"/>
          <c:w val="0.89799577136191311"/>
          <c:h val="0.84314892308743405"/>
        </c:manualLayout>
      </c:layout>
      <c:barChart>
        <c:barDir val="col"/>
        <c:grouping val="clustered"/>
        <c:varyColors val="0"/>
        <c:ser>
          <c:idx val="0"/>
          <c:order val="0"/>
          <c:tx>
            <c:strRef>
              <c:f>'[Copy of UConn Health Young Adults Statewide Survey Summary Data 8.3.2020.xlsx]Question 1'!$B$3</c:f>
              <c:strCache>
                <c:ptCount val="1"/>
                <c:pt idx="0">
                  <c:v>Responses</c:v>
                </c:pt>
              </c:strCache>
            </c:strRef>
          </c:tx>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prstDash val="solid"/>
            </a:ln>
            <a:effectLst>
              <a:outerShdw blurRad="50800" dist="38100" dir="18900000" algn="bl" rotWithShape="0">
                <a:prstClr val="black">
                  <a:alpha val="40000"/>
                </a:prstClr>
              </a:outerShdw>
            </a:effectLst>
          </c:spPr>
          <c:invertIfNegative val="0"/>
          <c:dLbls>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'[Copy of UConn Health Young Adults Statewide Survey Summary Data 8.3.2020.xlsx]Question 1'!$A$4:$A$13</c:f>
              <c:strCache>
                <c:ptCount val="10"/>
                <c:pt idx="0">
                  <c:v>Under 18</c:v>
                </c:pt>
                <c:pt idx="1">
                  <c:v>18</c:v>
                </c:pt>
                <c:pt idx="2">
                  <c:v>19</c:v>
                </c:pt>
                <c:pt idx="3">
                  <c:v>20</c:v>
                </c:pt>
                <c:pt idx="4">
                  <c:v>21</c:v>
                </c:pt>
                <c:pt idx="5">
                  <c:v>22</c:v>
                </c:pt>
                <c:pt idx="6">
                  <c:v>23</c:v>
                </c:pt>
                <c:pt idx="7">
                  <c:v>24</c:v>
                </c:pt>
                <c:pt idx="8">
                  <c:v>25</c:v>
                </c:pt>
                <c:pt idx="9">
                  <c:v>Over 25</c:v>
                </c:pt>
              </c:strCache>
            </c:strRef>
          </c:cat>
          <c:val>
            <c:numRef>
              <c:f>'[Copy of UConn Health Young Adults Statewide Survey Summary Data 8.3.2020.xlsx]Question 1'!$B$4:$B$13</c:f>
              <c:numCache>
                <c:formatCode>0.00%</c:formatCode>
                <c:ptCount val="10"/>
                <c:pt idx="0">
                  <c:v>1.83E-2</c:v>
                </c:pt>
                <c:pt idx="1">
                  <c:v>0.1082</c:v>
                </c:pt>
                <c:pt idx="2">
                  <c:v>0.10580000000000001</c:v>
                </c:pt>
                <c:pt idx="3">
                  <c:v>0.12089999999999999</c:v>
                </c:pt>
                <c:pt idx="4">
                  <c:v>0.11459999999999999</c:v>
                </c:pt>
                <c:pt idx="5">
                  <c:v>0.1249</c:v>
                </c:pt>
                <c:pt idx="6">
                  <c:v>0.14560000000000001</c:v>
                </c:pt>
                <c:pt idx="7">
                  <c:v>0.1066</c:v>
                </c:pt>
                <c:pt idx="8">
                  <c:v>0.14560000000000001</c:v>
                </c:pt>
                <c:pt idx="9">
                  <c:v>9.4999999999999998E-3</c:v>
                </c:pt>
              </c:numCache>
            </c:numRef>
          </c:val>
          <c:extLst>
            <c:ext xmlns:c16="http://schemas.microsoft.com/office/drawing/2014/chart" uri="{C3380CC4-5D6E-409C-BE32-E72D297353CC}">
              <c16:uniqueId val="{00000000-1822-4DFD-80BB-0323658BF91E}"/>
            </c:ext>
          </c:extLst>
        </c:ser>
        <c:dLbls>
          <c:showLegendKey val="0"/>
          <c:showVal val="0"/>
          <c:showCatName val="0"/>
          <c:showSerName val="0"/>
          <c:showPercent val="0"/>
          <c:showBubbleSize val="0"/>
        </c:dLbls>
        <c:gapWidth val="150"/>
        <c:axId val="10"/>
        <c:axId val="100"/>
      </c:barChart>
      <c:valAx>
        <c:axId val="100"/>
        <c:scaling>
          <c:orientation val="minMax"/>
          <c:max val="0.30000000000000004"/>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600" baseline="0">
          <a:solidFill>
            <a:srgbClr val="002060"/>
          </a:solidFill>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n>
              <a:noFill/>
            </a:ln>
            <a:effectLst>
              <a:outerShdw blurRad="50800" dist="38100" dir="2700000" algn="tl" rotWithShape="0">
                <a:prstClr val="black">
                  <a:alpha val="40000"/>
                </a:prstClr>
              </a:outerShdw>
            </a:effectLst>
          </c:spPr>
          <c:invertIfNegative val="0"/>
          <c:dLbls>
            <c:dLbl>
              <c:idx val="0"/>
              <c:layout>
                <c:manualLayout>
                  <c:x val="0"/>
                  <c:y val="-2.1276591784108304E-2"/>
                </c:manualLayout>
              </c:layout>
              <c:tx>
                <c:rich>
                  <a:bodyPr/>
                  <a:lstStyle/>
                  <a:p>
                    <a:r>
                      <a:rPr lang="en-US"/>
                      <a:t>85.8%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1B-414A-BF93-DF5EAB52B88A}"/>
                </c:ext>
              </c:extLst>
            </c:dLbl>
            <c:dLbl>
              <c:idx val="1"/>
              <c:tx>
                <c:rich>
                  <a:bodyPr/>
                  <a:lstStyle/>
                  <a:p>
                    <a:r>
                      <a:rPr lang="en-US"/>
                      <a:t>83.2%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1B-414A-BF93-DF5EAB52B88A}"/>
                </c:ext>
              </c:extLst>
            </c:dLbl>
            <c:dLbl>
              <c:idx val="2"/>
              <c:tx>
                <c:rich>
                  <a:bodyPr/>
                  <a:lstStyle/>
                  <a:p>
                    <a:r>
                      <a:rPr lang="en-US"/>
                      <a:t>80.8%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1B-414A-BF93-DF5EAB52B88A}"/>
                </c:ext>
              </c:extLst>
            </c:dLbl>
            <c:dLbl>
              <c:idx val="3"/>
              <c:layout>
                <c:manualLayout>
                  <c:x val="0"/>
                  <c:y val="-2.6004723291687949E-2"/>
                </c:manualLayout>
              </c:layout>
              <c:tx>
                <c:rich>
                  <a:bodyPr/>
                  <a:lstStyle/>
                  <a:p>
                    <a:r>
                      <a:rPr lang="en-US"/>
                      <a:t>75.7%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1B-414A-BF93-DF5EAB52B88A}"/>
                </c:ext>
              </c:extLst>
            </c:dLbl>
            <c:dLbl>
              <c:idx val="4"/>
              <c:tx>
                <c:rich>
                  <a:bodyPr/>
                  <a:lstStyle/>
                  <a:p>
                    <a:r>
                      <a:rPr lang="en-US"/>
                      <a:t>42.1%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1B-414A-BF93-DF5EAB52B88A}"/>
                </c:ext>
              </c:extLst>
            </c:dLbl>
            <c:dLbl>
              <c:idx val="5"/>
              <c:tx>
                <c:rich>
                  <a:bodyPr/>
                  <a:lstStyle/>
                  <a:p>
                    <a:r>
                      <a:rPr lang="en-US"/>
                      <a:t>39.3%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1B-414A-BF93-DF5EAB52B88A}"/>
                </c:ext>
              </c:extLst>
            </c:dLbl>
            <c:dLbl>
              <c:idx val="6"/>
              <c:tx>
                <c:rich>
                  <a:bodyPr/>
                  <a:lstStyle/>
                  <a:p>
                    <a:r>
                      <a:rPr lang="en-US"/>
                      <a:t>21.9%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F1B-414A-BF93-DF5EAB52B88A}"/>
                </c:ext>
              </c:extLst>
            </c:dLbl>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Boredom</c:v>
                </c:pt>
                <c:pt idx="1">
                  <c:v>Anxiety</c:v>
                </c:pt>
                <c:pt idx="2">
                  <c:v>Sense of isolation</c:v>
                </c:pt>
                <c:pt idx="3">
                  <c:v>Depression</c:v>
                </c:pt>
                <c:pt idx="4">
                  <c:v>Interpersonal/
family conflict</c:v>
                </c:pt>
                <c:pt idx="5">
                  <c:v>Alcohol and/or 
drug use</c:v>
                </c:pt>
                <c:pt idx="6">
                  <c:v>Gaming/gambing</c:v>
                </c:pt>
              </c:strCache>
            </c:strRef>
          </c:cat>
          <c:val>
            <c:numRef>
              <c:f>Sheet1!$B$2:$B$8</c:f>
              <c:numCache>
                <c:formatCode>0.00%</c:formatCode>
                <c:ptCount val="7"/>
                <c:pt idx="0">
                  <c:v>0.85799999999999998</c:v>
                </c:pt>
                <c:pt idx="1">
                  <c:v>0.83199999999999996</c:v>
                </c:pt>
                <c:pt idx="2">
                  <c:v>0.80800000000000005</c:v>
                </c:pt>
                <c:pt idx="3">
                  <c:v>0.75700000000000001</c:v>
                </c:pt>
                <c:pt idx="4">
                  <c:v>0.42099999999999999</c:v>
                </c:pt>
                <c:pt idx="5">
                  <c:v>0.39300000000000002</c:v>
                </c:pt>
                <c:pt idx="6">
                  <c:v>0.219</c:v>
                </c:pt>
              </c:numCache>
            </c:numRef>
          </c:val>
          <c:extLst>
            <c:ext xmlns:c16="http://schemas.microsoft.com/office/drawing/2014/chart" uri="{C3380CC4-5D6E-409C-BE32-E72D297353CC}">
              <c16:uniqueId val="{00000000-6F1B-414A-BF93-DF5EAB52B88A}"/>
            </c:ext>
          </c:extLst>
        </c:ser>
        <c:dLbls>
          <c:dLblPos val="outEnd"/>
          <c:showLegendKey val="0"/>
          <c:showVal val="1"/>
          <c:showCatName val="0"/>
          <c:showSerName val="0"/>
          <c:showPercent val="0"/>
          <c:showBubbleSize val="0"/>
        </c:dLbls>
        <c:gapWidth val="219"/>
        <c:overlap val="-27"/>
        <c:axId val="1421943455"/>
        <c:axId val="1414060623"/>
      </c:barChart>
      <c:catAx>
        <c:axId val="1421943455"/>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1414060623"/>
        <c:crosses val="autoZero"/>
        <c:auto val="1"/>
        <c:lblAlgn val="ctr"/>
        <c:lblOffset val="100"/>
        <c:noMultiLvlLbl val="0"/>
      </c:catAx>
      <c:valAx>
        <c:axId val="1414060623"/>
        <c:scaling>
          <c:orientation val="minMax"/>
        </c:scaling>
        <c:delete val="0"/>
        <c:axPos val="l"/>
        <c:majorGridlines>
          <c:spPr>
            <a:ln w="9525" cap="flat" cmpd="sng" algn="ctr">
              <a:solidFill>
                <a:srgbClr val="898989"/>
              </a:solidFill>
              <a:round/>
            </a:ln>
            <a:effectLst/>
          </c:spPr>
        </c:majorGridlines>
        <c:numFmt formatCode="0%" sourceLinked="0"/>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142194345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rgbClr val="00206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n>
              <a:noFill/>
            </a:ln>
            <a:effectLst>
              <a:outerShdw blurRad="50800" dist="38100" dir="2700000" algn="tl" rotWithShape="0">
                <a:prstClr val="black">
                  <a:alpha val="40000"/>
                </a:prstClr>
              </a:outerShdw>
            </a:effectLst>
          </c:spPr>
          <c:invertIfNegative val="0"/>
          <c:dLbls>
            <c:dLbl>
              <c:idx val="0"/>
              <c:layout>
                <c:manualLayout>
                  <c:x val="-1.068522584042695E-17"/>
                  <c:y val="-2.2360248447204991E-2"/>
                </c:manualLayout>
              </c:layout>
              <c:tx>
                <c:rich>
                  <a:bodyPr/>
                  <a:lstStyle/>
                  <a:p>
                    <a:r>
                      <a:rPr lang="en-US"/>
                      <a:t>75.8%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4C0-4877-9DE7-02850D66CAB3}"/>
                </c:ext>
              </c:extLst>
            </c:dLbl>
            <c:dLbl>
              <c:idx val="1"/>
              <c:tx>
                <c:rich>
                  <a:bodyPr/>
                  <a:lstStyle/>
                  <a:p>
                    <a:r>
                      <a:rPr lang="en-US"/>
                      <a:t>73.6%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C0-4877-9DE7-02850D66CAB3}"/>
                </c:ext>
              </c:extLst>
            </c:dLbl>
            <c:dLbl>
              <c:idx val="2"/>
              <c:tx>
                <c:rich>
                  <a:bodyPr/>
                  <a:lstStyle/>
                  <a:p>
                    <a:r>
                      <a:rPr lang="en-US"/>
                      <a:t>72.6%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C0-4877-9DE7-02850D66CAB3}"/>
                </c:ext>
              </c:extLst>
            </c:dLbl>
            <c:dLbl>
              <c:idx val="3"/>
              <c:tx>
                <c:rich>
                  <a:bodyPr/>
                  <a:lstStyle/>
                  <a:p>
                    <a:r>
                      <a:rPr lang="en-US"/>
                      <a:t>64.6%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4C0-4877-9DE7-02850D66CAB3}"/>
                </c:ext>
              </c:extLst>
            </c:dLbl>
            <c:dLbl>
              <c:idx val="4"/>
              <c:layout>
                <c:manualLayout>
                  <c:x val="-2.3592016010156613E-3"/>
                  <c:y val="-2.4845462372523447E-3"/>
                </c:manualLayout>
              </c:layout>
              <c:tx>
                <c:rich>
                  <a:bodyPr/>
                  <a:lstStyle/>
                  <a:p>
                    <a:r>
                      <a:rPr lang="en-US"/>
                      <a:t>57.4%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4C0-4877-9DE7-02850D66CAB3}"/>
                </c:ext>
              </c:extLst>
            </c:dLbl>
            <c:dLbl>
              <c:idx val="5"/>
              <c:tx>
                <c:rich>
                  <a:bodyPr/>
                  <a:lstStyle/>
                  <a:p>
                    <a:r>
                      <a:rPr lang="en-US"/>
                      <a:t>52.5%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4C0-4877-9DE7-02850D66CAB3}"/>
                </c:ext>
              </c:extLst>
            </c:dLbl>
            <c:dLbl>
              <c:idx val="6"/>
              <c:layout>
                <c:manualLayout>
                  <c:x val="-3.5062962273989897E-3"/>
                  <c:y val="4.9154967159198929E-3"/>
                </c:manualLayout>
              </c:layout>
              <c:tx>
                <c:rich>
                  <a:bodyPr/>
                  <a:lstStyle/>
                  <a:p>
                    <a:r>
                      <a:rPr lang="en-US"/>
                      <a:t>45.1%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4C0-4877-9DE7-02850D66CAB3}"/>
                </c:ext>
              </c:extLst>
            </c:dLbl>
            <c:dLbl>
              <c:idx val="7"/>
              <c:tx>
                <c:rich>
                  <a:bodyPr/>
                  <a:lstStyle/>
                  <a:p>
                    <a:r>
                      <a:rPr lang="en-US"/>
                      <a:t>43.1%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C0-4877-9DE7-02850D66CAB3}"/>
                </c:ext>
              </c:extLst>
            </c:dLbl>
            <c:dLbl>
              <c:idx val="8"/>
              <c:layout>
                <c:manualLayout>
                  <c:x val="0"/>
                  <c:y val="7.4534161490683228E-3"/>
                </c:manualLayout>
              </c:layout>
              <c:tx>
                <c:rich>
                  <a:bodyPr/>
                  <a:lstStyle/>
                  <a:p>
                    <a:r>
                      <a:rPr lang="en-US"/>
                      <a:t>34.9%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C0-4877-9DE7-02850D66CAB3}"/>
                </c:ext>
              </c:extLst>
            </c:dLbl>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Social 
conectedness</c:v>
                </c:pt>
                <c:pt idx="1">
                  <c:v>Emotional 
well-being</c:v>
                </c:pt>
                <c:pt idx="2">
                  <c:v>Motivation to 
get things 
done</c:v>
                </c:pt>
                <c:pt idx="3">
                  <c:v>Mental focus/
concentration</c:v>
                </c:pt>
                <c:pt idx="4">
                  <c:v>Physical 
activity</c:v>
                </c:pt>
                <c:pt idx="5">
                  <c:v>Financial 
security</c:v>
                </c:pt>
                <c:pt idx="6">
                  <c:v>Physical 
health</c:v>
                </c:pt>
                <c:pt idx="7">
                  <c:v>Access to 
food/supplies</c:v>
                </c:pt>
                <c:pt idx="8">
                  <c:v>Access to 
health care</c:v>
                </c:pt>
              </c:strCache>
            </c:strRef>
          </c:cat>
          <c:val>
            <c:numRef>
              <c:f>Sheet1!$B$2:$B$10</c:f>
              <c:numCache>
                <c:formatCode>0.00%</c:formatCode>
                <c:ptCount val="9"/>
                <c:pt idx="0">
                  <c:v>0.75800000000000001</c:v>
                </c:pt>
                <c:pt idx="1">
                  <c:v>0.73599999999999999</c:v>
                </c:pt>
                <c:pt idx="2">
                  <c:v>0.72599999999999998</c:v>
                </c:pt>
                <c:pt idx="3">
                  <c:v>0.64600000000000002</c:v>
                </c:pt>
                <c:pt idx="4">
                  <c:v>0.57399999999999995</c:v>
                </c:pt>
                <c:pt idx="5">
                  <c:v>0.52500000000000002</c:v>
                </c:pt>
                <c:pt idx="6">
                  <c:v>0.45100000000000001</c:v>
                </c:pt>
                <c:pt idx="7">
                  <c:v>0.43099999999999999</c:v>
                </c:pt>
                <c:pt idx="8">
                  <c:v>0.34899999999999998</c:v>
                </c:pt>
              </c:numCache>
            </c:numRef>
          </c:val>
          <c:extLst>
            <c:ext xmlns:c16="http://schemas.microsoft.com/office/drawing/2014/chart" uri="{C3380CC4-5D6E-409C-BE32-E72D297353CC}">
              <c16:uniqueId val="{00000000-C4C0-4877-9DE7-02850D66CAB3}"/>
            </c:ext>
          </c:extLst>
        </c:ser>
        <c:dLbls>
          <c:showLegendKey val="0"/>
          <c:showVal val="0"/>
          <c:showCatName val="0"/>
          <c:showSerName val="0"/>
          <c:showPercent val="0"/>
          <c:showBubbleSize val="0"/>
        </c:dLbls>
        <c:gapWidth val="219"/>
        <c:overlap val="-27"/>
        <c:axId val="1402824655"/>
        <c:axId val="1419302959"/>
      </c:barChart>
      <c:catAx>
        <c:axId val="1402824655"/>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1419302959"/>
        <c:crosses val="autoZero"/>
        <c:auto val="1"/>
        <c:lblAlgn val="ctr"/>
        <c:lblOffset val="100"/>
        <c:noMultiLvlLbl val="0"/>
      </c:catAx>
      <c:valAx>
        <c:axId val="1419302959"/>
        <c:scaling>
          <c:orientation val="minMax"/>
          <c:max val="1"/>
        </c:scaling>
        <c:delete val="0"/>
        <c:axPos val="l"/>
        <c:majorGridlines>
          <c:spPr>
            <a:ln w="9525" cap="flat" cmpd="sng" algn="ctr">
              <a:solidFill>
                <a:srgbClr val="898989"/>
              </a:solidFill>
              <a:round/>
            </a:ln>
            <a:effectLst/>
          </c:spPr>
        </c:majorGridlines>
        <c:numFmt formatCode="0%" sourceLinked="0"/>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crossAx val="14028246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rgbClr val="00206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Large decrease</c:v>
                </c:pt>
              </c:strCache>
            </c:strRef>
          </c:tx>
          <c:spPr>
            <a:solidFill>
              <a:schemeClr val="accent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Drinking or using drugs</c:v>
                </c:pt>
                <c:pt idx="1">
                  <c:v>Stockpiling supplies</c:v>
                </c:pt>
                <c:pt idx="2">
                  <c:v>Participating in online support groups/chat rooms</c:v>
                </c:pt>
                <c:pt idx="3">
                  <c:v>Meditating</c:v>
                </c:pt>
                <c:pt idx="4">
                  <c:v>Monitoring the news</c:v>
                </c:pt>
                <c:pt idx="5">
                  <c:v>Limiting social media or news exposure</c:v>
                </c:pt>
                <c:pt idx="6">
                  <c:v>Using telehealth resources</c:v>
                </c:pt>
                <c:pt idx="7">
                  <c:v>Cleaning/home improvement</c:v>
                </c:pt>
                <c:pt idx="8">
                  <c:v>Pursuing creative interests</c:v>
                </c:pt>
                <c:pt idx="9">
                  <c:v>Exercising</c:v>
                </c:pt>
                <c:pt idx="10">
                  <c:v>Creating a daily routine to esablish a new "normal'</c:v>
                </c:pt>
                <c:pt idx="11">
                  <c:v>Connecting with family/friends electronically </c:v>
                </c:pt>
                <c:pt idx="12">
                  <c:v>Using social media</c:v>
                </c:pt>
                <c:pt idx="13">
                  <c:v>Cooking/eating</c:v>
                </c:pt>
                <c:pt idx="14">
                  <c:v>Telecomuting/distance learning</c:v>
                </c:pt>
                <c:pt idx="15">
                  <c:v>Focusing on work or school</c:v>
                </c:pt>
                <c:pt idx="16">
                  <c:v>Limiting in-person contact</c:v>
                </c:pt>
              </c:strCache>
            </c:strRef>
          </c:cat>
          <c:val>
            <c:numRef>
              <c:f>Sheet1!$B$2:$B$18</c:f>
              <c:numCache>
                <c:formatCode>###0.00</c:formatCode>
                <c:ptCount val="17"/>
                <c:pt idx="0">
                  <c:v>1.9078947368421051</c:v>
                </c:pt>
                <c:pt idx="1">
                  <c:v>1.9518072289156623</c:v>
                </c:pt>
                <c:pt idx="2">
                  <c:v>1.9844961240310077</c:v>
                </c:pt>
                <c:pt idx="3">
                  <c:v>2.0068965517241386</c:v>
                </c:pt>
                <c:pt idx="4">
                  <c:v>2.5257142857142862</c:v>
                </c:pt>
                <c:pt idx="5">
                  <c:v>2.5437499999999993</c:v>
                </c:pt>
                <c:pt idx="6">
                  <c:v>2.5820895522388065</c:v>
                </c:pt>
                <c:pt idx="7">
                  <c:v>2.7777777777777777</c:v>
                </c:pt>
                <c:pt idx="8">
                  <c:v>2.9117647058823537</c:v>
                </c:pt>
                <c:pt idx="9">
                  <c:v>2.930232558139533</c:v>
                </c:pt>
                <c:pt idx="10">
                  <c:v>2.9590643274853794</c:v>
                </c:pt>
                <c:pt idx="11">
                  <c:v>3.0742857142857138</c:v>
                </c:pt>
                <c:pt idx="12">
                  <c:v>3.3333333333333357</c:v>
                </c:pt>
                <c:pt idx="13">
                  <c:v>3.3707865168539328</c:v>
                </c:pt>
                <c:pt idx="14">
                  <c:v>3.4500000000000006</c:v>
                </c:pt>
                <c:pt idx="15">
                  <c:v>3.4625000000000008</c:v>
                </c:pt>
                <c:pt idx="16">
                  <c:v>3.5625000000000009</c:v>
                </c:pt>
              </c:numCache>
            </c:numRef>
          </c:val>
          <c:extLst>
            <c:ext xmlns:c16="http://schemas.microsoft.com/office/drawing/2014/chart" uri="{C3380CC4-5D6E-409C-BE32-E72D297353CC}">
              <c16:uniqueId val="{00000000-81D6-4DB3-8A8A-B88A29B9530C}"/>
            </c:ext>
          </c:extLst>
        </c:ser>
        <c:ser>
          <c:idx val="1"/>
          <c:order val="1"/>
          <c:tx>
            <c:strRef>
              <c:f>Sheet1!$C$1</c:f>
              <c:strCache>
                <c:ptCount val="1"/>
                <c:pt idx="0">
                  <c:v>Column1</c:v>
                </c:pt>
              </c:strCache>
            </c:strRef>
          </c:tx>
          <c:spPr>
            <a:solidFill>
              <a:schemeClr val="accent2">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Drinking or using drugs</c:v>
                </c:pt>
                <c:pt idx="1">
                  <c:v>Stockpiling supplies</c:v>
                </c:pt>
                <c:pt idx="2">
                  <c:v>Participating in online support groups/chat rooms</c:v>
                </c:pt>
                <c:pt idx="3">
                  <c:v>Meditating</c:v>
                </c:pt>
                <c:pt idx="4">
                  <c:v>Monitoring the news</c:v>
                </c:pt>
                <c:pt idx="5">
                  <c:v>Limiting social media or news exposure</c:v>
                </c:pt>
                <c:pt idx="6">
                  <c:v>Using telehealth resources</c:v>
                </c:pt>
                <c:pt idx="7">
                  <c:v>Cleaning/home improvement</c:v>
                </c:pt>
                <c:pt idx="8">
                  <c:v>Pursuing creative interests</c:v>
                </c:pt>
                <c:pt idx="9">
                  <c:v>Exercising</c:v>
                </c:pt>
                <c:pt idx="10">
                  <c:v>Creating a daily routine to esablish a new "normal'</c:v>
                </c:pt>
                <c:pt idx="11">
                  <c:v>Connecting with family/friends electronically </c:v>
                </c:pt>
                <c:pt idx="12">
                  <c:v>Using social media</c:v>
                </c:pt>
                <c:pt idx="13">
                  <c:v>Cooking/eating</c:v>
                </c:pt>
                <c:pt idx="14">
                  <c:v>Telecomuting/distance learning</c:v>
                </c:pt>
                <c:pt idx="15">
                  <c:v>Focusing on work or school</c:v>
                </c:pt>
                <c:pt idx="16">
                  <c:v>Limiting in-person contact</c:v>
                </c:pt>
              </c:strCache>
            </c:strRef>
          </c:cat>
          <c:val>
            <c:numRef>
              <c:f>Sheet1!$C$2:$C$18</c:f>
              <c:numCache>
                <c:formatCode>General</c:formatCode>
                <c:ptCount val="17"/>
              </c:numCache>
            </c:numRef>
          </c:val>
          <c:extLst>
            <c:ext xmlns:c16="http://schemas.microsoft.com/office/drawing/2014/chart" uri="{C3380CC4-5D6E-409C-BE32-E72D297353CC}">
              <c16:uniqueId val="{00000001-81D6-4DB3-8A8A-B88A29B9530C}"/>
            </c:ext>
          </c:extLst>
        </c:ser>
        <c:ser>
          <c:idx val="2"/>
          <c:order val="2"/>
          <c:tx>
            <c:strRef>
              <c:f>Sheet1!$D$1</c:f>
              <c:strCache>
                <c:ptCount val="1"/>
                <c:pt idx="0">
                  <c:v>Column2</c:v>
                </c:pt>
              </c:strCache>
            </c:strRef>
          </c:tx>
          <c:spPr>
            <a:solidFill>
              <a:schemeClr val="bg1">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Drinking or using drugs</c:v>
                </c:pt>
                <c:pt idx="1">
                  <c:v>Stockpiling supplies</c:v>
                </c:pt>
                <c:pt idx="2">
                  <c:v>Participating in online support groups/chat rooms</c:v>
                </c:pt>
                <c:pt idx="3">
                  <c:v>Meditating</c:v>
                </c:pt>
                <c:pt idx="4">
                  <c:v>Monitoring the news</c:v>
                </c:pt>
                <c:pt idx="5">
                  <c:v>Limiting social media or news exposure</c:v>
                </c:pt>
                <c:pt idx="6">
                  <c:v>Using telehealth resources</c:v>
                </c:pt>
                <c:pt idx="7">
                  <c:v>Cleaning/home improvement</c:v>
                </c:pt>
                <c:pt idx="8">
                  <c:v>Pursuing creative interests</c:v>
                </c:pt>
                <c:pt idx="9">
                  <c:v>Exercising</c:v>
                </c:pt>
                <c:pt idx="10">
                  <c:v>Creating a daily routine to esablish a new "normal'</c:v>
                </c:pt>
                <c:pt idx="11">
                  <c:v>Connecting with family/friends electronically </c:v>
                </c:pt>
                <c:pt idx="12">
                  <c:v>Using social media</c:v>
                </c:pt>
                <c:pt idx="13">
                  <c:v>Cooking/eating</c:v>
                </c:pt>
                <c:pt idx="14">
                  <c:v>Telecomuting/distance learning</c:v>
                </c:pt>
                <c:pt idx="15">
                  <c:v>Focusing on work or school</c:v>
                </c:pt>
                <c:pt idx="16">
                  <c:v>Limiting in-person contact</c:v>
                </c:pt>
              </c:strCache>
            </c:strRef>
          </c:cat>
          <c:val>
            <c:numRef>
              <c:f>Sheet1!$D$2:$D$18</c:f>
              <c:numCache>
                <c:formatCode>General</c:formatCode>
                <c:ptCount val="17"/>
              </c:numCache>
            </c:numRef>
          </c:val>
          <c:extLst>
            <c:ext xmlns:c16="http://schemas.microsoft.com/office/drawing/2014/chart" uri="{C3380CC4-5D6E-409C-BE32-E72D297353CC}">
              <c16:uniqueId val="{00000002-81D6-4DB3-8A8A-B88A29B9530C}"/>
            </c:ext>
          </c:extLst>
        </c:ser>
        <c:ser>
          <c:idx val="3"/>
          <c:order val="3"/>
          <c:tx>
            <c:strRef>
              <c:f>Sheet1!$E$1</c:f>
              <c:strCache>
                <c:ptCount val="1"/>
                <c:pt idx="0">
                  <c:v>Column3</c:v>
                </c:pt>
              </c:strCache>
            </c:strRef>
          </c:tx>
          <c:spPr>
            <a:solidFill>
              <a:schemeClr val="accent6">
                <a:lumMod val="40000"/>
                <a:lumOff val="60000"/>
              </a:schemeClr>
            </a:solidFill>
            <a:ln>
              <a:noFill/>
            </a:ln>
            <a:effectLst>
              <a:outerShdw blurRad="57150" dist="19050" dir="5400000" algn="ctr" rotWithShape="0">
                <a:srgbClr val="000000">
                  <a:alpha val="63000"/>
                </a:srgbClr>
              </a:outerShdw>
            </a:effectLst>
          </c:spPr>
          <c:invertIfNegative val="0"/>
          <c:cat>
            <c:strRef>
              <c:f>Sheet1!$A$2:$A$18</c:f>
              <c:strCache>
                <c:ptCount val="17"/>
                <c:pt idx="0">
                  <c:v>Drinking or using drugs</c:v>
                </c:pt>
                <c:pt idx="1">
                  <c:v>Stockpiling supplies</c:v>
                </c:pt>
                <c:pt idx="2">
                  <c:v>Participating in online support groups/chat rooms</c:v>
                </c:pt>
                <c:pt idx="3">
                  <c:v>Meditating</c:v>
                </c:pt>
                <c:pt idx="4">
                  <c:v>Monitoring the news</c:v>
                </c:pt>
                <c:pt idx="5">
                  <c:v>Limiting social media or news exposure</c:v>
                </c:pt>
                <c:pt idx="6">
                  <c:v>Using telehealth resources</c:v>
                </c:pt>
                <c:pt idx="7">
                  <c:v>Cleaning/home improvement</c:v>
                </c:pt>
                <c:pt idx="8">
                  <c:v>Pursuing creative interests</c:v>
                </c:pt>
                <c:pt idx="9">
                  <c:v>Exercising</c:v>
                </c:pt>
                <c:pt idx="10">
                  <c:v>Creating a daily routine to esablish a new "normal'</c:v>
                </c:pt>
                <c:pt idx="11">
                  <c:v>Connecting with family/friends electronically </c:v>
                </c:pt>
                <c:pt idx="12">
                  <c:v>Using social media</c:v>
                </c:pt>
                <c:pt idx="13">
                  <c:v>Cooking/eating</c:v>
                </c:pt>
                <c:pt idx="14">
                  <c:v>Telecomuting/distance learning</c:v>
                </c:pt>
                <c:pt idx="15">
                  <c:v>Focusing on work or school</c:v>
                </c:pt>
                <c:pt idx="16">
                  <c:v>Limiting in-person contact</c:v>
                </c:pt>
              </c:strCache>
            </c:strRef>
          </c:cat>
          <c:val>
            <c:numRef>
              <c:f>Sheet1!$E$2:$E$18</c:f>
              <c:numCache>
                <c:formatCode>General</c:formatCode>
                <c:ptCount val="17"/>
              </c:numCache>
            </c:numRef>
          </c:val>
          <c:extLst>
            <c:ext xmlns:c16="http://schemas.microsoft.com/office/drawing/2014/chart" uri="{C3380CC4-5D6E-409C-BE32-E72D297353CC}">
              <c16:uniqueId val="{00000003-81D6-4DB3-8A8A-B88A29B9530C}"/>
            </c:ext>
          </c:extLst>
        </c:ser>
        <c:ser>
          <c:idx val="4"/>
          <c:order val="4"/>
          <c:tx>
            <c:strRef>
              <c:f>Sheet1!$F$1</c:f>
              <c:strCache>
                <c:ptCount val="1"/>
                <c:pt idx="0">
                  <c:v>Column4</c:v>
                </c:pt>
              </c:strCache>
            </c:strRef>
          </c:tx>
          <c:spPr>
            <a:solidFill>
              <a:schemeClr val="accent6"/>
            </a:solidFill>
            <a:ln>
              <a:noFill/>
            </a:ln>
            <a:effectLst>
              <a:outerShdw blurRad="57150" dist="19050" dir="5400000" algn="ctr" rotWithShape="0">
                <a:srgbClr val="000000">
                  <a:alpha val="63000"/>
                </a:srgbClr>
              </a:outerShdw>
            </a:effectLst>
          </c:spPr>
          <c:invertIfNegative val="0"/>
          <c:cat>
            <c:strRef>
              <c:f>Sheet1!$A$2:$A$18</c:f>
              <c:strCache>
                <c:ptCount val="17"/>
                <c:pt idx="0">
                  <c:v>Drinking or using drugs</c:v>
                </c:pt>
                <c:pt idx="1">
                  <c:v>Stockpiling supplies</c:v>
                </c:pt>
                <c:pt idx="2">
                  <c:v>Participating in online support groups/chat rooms</c:v>
                </c:pt>
                <c:pt idx="3">
                  <c:v>Meditating</c:v>
                </c:pt>
                <c:pt idx="4">
                  <c:v>Monitoring the news</c:v>
                </c:pt>
                <c:pt idx="5">
                  <c:v>Limiting social media or news exposure</c:v>
                </c:pt>
                <c:pt idx="6">
                  <c:v>Using telehealth resources</c:v>
                </c:pt>
                <c:pt idx="7">
                  <c:v>Cleaning/home improvement</c:v>
                </c:pt>
                <c:pt idx="8">
                  <c:v>Pursuing creative interests</c:v>
                </c:pt>
                <c:pt idx="9">
                  <c:v>Exercising</c:v>
                </c:pt>
                <c:pt idx="10">
                  <c:v>Creating a daily routine to esablish a new "normal'</c:v>
                </c:pt>
                <c:pt idx="11">
                  <c:v>Connecting with family/friends electronically </c:v>
                </c:pt>
                <c:pt idx="12">
                  <c:v>Using social media</c:v>
                </c:pt>
                <c:pt idx="13">
                  <c:v>Cooking/eating</c:v>
                </c:pt>
                <c:pt idx="14">
                  <c:v>Telecomuting/distance learning</c:v>
                </c:pt>
                <c:pt idx="15">
                  <c:v>Focusing on work or school</c:v>
                </c:pt>
                <c:pt idx="16">
                  <c:v>Limiting in-person contact</c:v>
                </c:pt>
              </c:strCache>
            </c:strRef>
          </c:cat>
          <c:val>
            <c:numRef>
              <c:f>Sheet1!$F$2:$F$18</c:f>
              <c:numCache>
                <c:formatCode>General</c:formatCode>
                <c:ptCount val="17"/>
              </c:numCache>
            </c:numRef>
          </c:val>
          <c:extLst>
            <c:ext xmlns:c16="http://schemas.microsoft.com/office/drawing/2014/chart" uri="{C3380CC4-5D6E-409C-BE32-E72D297353CC}">
              <c16:uniqueId val="{00000004-81D6-4DB3-8A8A-B88A29B9530C}"/>
            </c:ext>
          </c:extLst>
        </c:ser>
        <c:dLbls>
          <c:showLegendKey val="0"/>
          <c:showVal val="0"/>
          <c:showCatName val="0"/>
          <c:showSerName val="0"/>
          <c:showPercent val="0"/>
          <c:showBubbleSize val="0"/>
        </c:dLbls>
        <c:gapWidth val="70"/>
        <c:overlap val="100"/>
        <c:axId val="604110880"/>
        <c:axId val="604114488"/>
      </c:barChart>
      <c:catAx>
        <c:axId val="6041108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002060"/>
                </a:solidFill>
                <a:latin typeface="+mn-lt"/>
                <a:ea typeface="+mn-ea"/>
                <a:cs typeface="+mn-cs"/>
              </a:defRPr>
            </a:pPr>
            <a:endParaRPr lang="en-US"/>
          </a:p>
        </c:txPr>
        <c:crossAx val="604114488"/>
        <c:crosses val="autoZero"/>
        <c:auto val="1"/>
        <c:lblAlgn val="ctr"/>
        <c:lblOffset val="100"/>
        <c:noMultiLvlLbl val="0"/>
      </c:catAx>
      <c:valAx>
        <c:axId val="604114488"/>
        <c:scaling>
          <c:orientation val="minMax"/>
        </c:scaling>
        <c:delete val="0"/>
        <c:axPos val="b"/>
        <c:majorGridlines>
          <c:spPr>
            <a:ln w="9525" cap="flat" cmpd="sng" algn="ctr">
              <a:solidFill>
                <a:schemeClr val="tx1"/>
              </a:solidFill>
              <a:round/>
            </a:ln>
            <a:effectLst/>
          </c:spPr>
        </c:majorGridlines>
        <c:numFmt formatCode="#,##0" sourceLinked="0"/>
        <c:majorTickMark val="cross"/>
        <c:minorTickMark val="none"/>
        <c:tickLblPos val="low"/>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604110880"/>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sz="1200">
          <a:solidFill>
            <a:srgbClr val="00206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2'!$B$3</c:f>
              <c:strCache>
                <c:ptCount val="1"/>
                <c:pt idx="0">
                  <c:v>Responses</c:v>
                </c:pt>
              </c:strCache>
            </c:strRef>
          </c:tx>
          <c:spPr>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0" scaled="1"/>
              <a:tileRect/>
            </a:gradFill>
            <a:ln>
              <a:prstDash val="solid"/>
            </a:ln>
            <a:effectLst>
              <a:outerShdw blurRad="50800" dist="38100" dir="18900000" algn="bl" rotWithShape="0">
                <a:prstClr val="black">
                  <a:alpha val="40000"/>
                </a:prstClr>
              </a:outerShdw>
            </a:effectLst>
          </c:spPr>
          <c:invertIfNegative val="0"/>
          <c:dPt>
            <c:idx val="1"/>
            <c:invertIfNegative val="0"/>
            <c:bubble3D val="0"/>
            <c:extLst>
              <c:ext xmlns:c16="http://schemas.microsoft.com/office/drawing/2014/chart" uri="{C3380CC4-5D6E-409C-BE32-E72D297353CC}">
                <c16:uniqueId val="{00000001-1003-4F67-A889-D8EB1BFD2833}"/>
              </c:ext>
            </c:extLst>
          </c:dPt>
          <c:dPt>
            <c:idx val="2"/>
            <c:invertIfNegative val="0"/>
            <c:bubble3D val="0"/>
            <c:extLst>
              <c:ext xmlns:c16="http://schemas.microsoft.com/office/drawing/2014/chart" uri="{C3380CC4-5D6E-409C-BE32-E72D297353CC}">
                <c16:uniqueId val="{00000003-1003-4F67-A889-D8EB1BFD2833}"/>
              </c:ext>
            </c:extLst>
          </c:dPt>
          <c:dPt>
            <c:idx val="3"/>
            <c:invertIfNegative val="0"/>
            <c:bubble3D val="0"/>
            <c:extLst>
              <c:ext xmlns:c16="http://schemas.microsoft.com/office/drawing/2014/chart" uri="{C3380CC4-5D6E-409C-BE32-E72D297353CC}">
                <c16:uniqueId val="{00000005-1003-4F67-A889-D8EB1BFD2833}"/>
              </c:ext>
            </c:extLst>
          </c:dPt>
          <c:dLbls>
            <c:dLbl>
              <c:idx val="0"/>
              <c:layout>
                <c:manualLayout>
                  <c:x val="0"/>
                  <c:y val="-3.2105067452815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03-4F67-A889-D8EB1BFD2833}"/>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2'!$A$4:$A$7</c:f>
              <c:strCache>
                <c:ptCount val="4"/>
                <c:pt idx="0">
                  <c:v>I identify as female</c:v>
                </c:pt>
                <c:pt idx="1">
                  <c:v>I identify as male</c:v>
                </c:pt>
                <c:pt idx="2">
                  <c:v>I prefer not to say</c:v>
                </c:pt>
                <c:pt idx="3">
                  <c:v>I prefer to self-identify</c:v>
                </c:pt>
              </c:strCache>
            </c:strRef>
          </c:cat>
          <c:val>
            <c:numRef>
              <c:f>'Question 2'!$B$4:$B$7</c:f>
              <c:numCache>
                <c:formatCode>0.00%</c:formatCode>
                <c:ptCount val="4"/>
                <c:pt idx="0">
                  <c:v>0.76</c:v>
                </c:pt>
                <c:pt idx="1">
                  <c:v>0.19</c:v>
                </c:pt>
                <c:pt idx="2">
                  <c:v>0.02</c:v>
                </c:pt>
                <c:pt idx="3">
                  <c:v>0.03</c:v>
                </c:pt>
              </c:numCache>
            </c:numRef>
          </c:val>
          <c:extLst>
            <c:ext xmlns:c16="http://schemas.microsoft.com/office/drawing/2014/chart" uri="{C3380CC4-5D6E-409C-BE32-E72D297353CC}">
              <c16:uniqueId val="{00000006-1003-4F67-A889-D8EB1BFD2833}"/>
            </c:ext>
          </c:extLst>
        </c:ser>
        <c:dLbls>
          <c:showLegendKey val="0"/>
          <c:showVal val="0"/>
          <c:showCatName val="0"/>
          <c:showSerName val="0"/>
          <c:showPercent val="0"/>
          <c:showBubbleSize val="0"/>
        </c:dLbls>
        <c:gapWidth val="10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b="1"/>
            </a:pPr>
            <a:endParaRPr lang="en-US"/>
          </a:p>
        </c:txPr>
        <c:crossAx val="100"/>
        <c:crosses val="autoZero"/>
        <c:auto val="0"/>
        <c:lblAlgn val="ctr"/>
        <c:lblOffset val="100"/>
        <c:noMultiLvlLbl val="0"/>
      </c:catAx>
    </c:plotArea>
    <c:plotVisOnly val="0"/>
    <c:dispBlanksAs val="gap"/>
    <c:showDLblsOverMax val="0"/>
  </c:chart>
  <c:txPr>
    <a:bodyPr/>
    <a:lstStyle/>
    <a:p>
      <a:pPr>
        <a:defRPr sz="1600" baseline="0">
          <a:solidFill>
            <a:srgbClr val="00206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64012831729366E-2"/>
          <c:y val="4.8559360905129578E-2"/>
          <c:w val="0.93273622047244098"/>
          <c:h val="0.82387762109034046"/>
        </c:manualLayout>
      </c:layout>
      <c:barChart>
        <c:barDir val="col"/>
        <c:grouping val="clustered"/>
        <c:varyColors val="0"/>
        <c:ser>
          <c:idx val="0"/>
          <c:order val="0"/>
          <c:tx>
            <c:strRef>
              <c:f>'Question 5'!$B$3</c:f>
              <c:strCache>
                <c:ptCount val="1"/>
                <c:pt idx="0">
                  <c:v>Responses</c:v>
                </c:pt>
              </c:strCache>
            </c:strRef>
          </c:tx>
          <c:spPr>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prstDash val="solid"/>
            </a:ln>
            <a:effectLst>
              <a:outerShdw blurRad="50800" dist="38100" dir="18900000" algn="bl" rotWithShape="0">
                <a:prstClr val="black">
                  <a:alpha val="40000"/>
                </a:prstClr>
              </a:outerShdw>
            </a:effectLst>
          </c:spPr>
          <c:invertIfNegative val="0"/>
          <c:dLbls>
            <c:dLbl>
              <c:idx val="0"/>
              <c:layout>
                <c:manualLayout>
                  <c:x val="0"/>
                  <c:y val="-1.2135922330097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A6-4F95-9B1E-EFA071FA9DDF}"/>
                </c:ext>
              </c:extLst>
            </c:dLbl>
            <c:dLbl>
              <c:idx val="1"/>
              <c:layout>
                <c:manualLayout>
                  <c:x val="0"/>
                  <c:y val="-1.2135922330097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A6-4F95-9B1E-EFA071FA9DDF}"/>
                </c:ext>
              </c:extLst>
            </c:dLbl>
            <c:dLbl>
              <c:idx val="2"/>
              <c:layout>
                <c:manualLayout>
                  <c:x val="0"/>
                  <c:y val="-1.4563106796116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A6-4F95-9B1E-EFA071FA9DDF}"/>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5'!$A$4:$A$8</c:f>
              <c:strCache>
                <c:ptCount val="5"/>
                <c:pt idx="0">
                  <c:v>White/Caucasian</c:v>
                </c:pt>
                <c:pt idx="1">
                  <c:v>Black/African American</c:v>
                </c:pt>
                <c:pt idx="2">
                  <c:v>Asian</c:v>
                </c:pt>
                <c:pt idx="3">
                  <c:v>Native American/Alaskan Native</c:v>
                </c:pt>
                <c:pt idx="4">
                  <c:v>Native Hawaiian or other Pacific Islander</c:v>
                </c:pt>
              </c:strCache>
            </c:strRef>
          </c:cat>
          <c:val>
            <c:numRef>
              <c:f>'Question 5'!$B$4:$B$8</c:f>
              <c:numCache>
                <c:formatCode>0.00%</c:formatCode>
                <c:ptCount val="5"/>
                <c:pt idx="0">
                  <c:v>0.88359999999999994</c:v>
                </c:pt>
                <c:pt idx="1">
                  <c:v>8.5999999999999993E-2</c:v>
                </c:pt>
                <c:pt idx="2">
                  <c:v>6.9500000000000006E-2</c:v>
                </c:pt>
                <c:pt idx="3">
                  <c:v>2.7799999999999998E-2</c:v>
                </c:pt>
                <c:pt idx="4">
                  <c:v>7.8000000000000014E-3</c:v>
                </c:pt>
              </c:numCache>
            </c:numRef>
          </c:val>
          <c:extLst>
            <c:ext xmlns:c16="http://schemas.microsoft.com/office/drawing/2014/chart" uri="{C3380CC4-5D6E-409C-BE32-E72D297353CC}">
              <c16:uniqueId val="{00000000-DFA6-4F95-9B1E-EFA071FA9DDF}"/>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600" baseline="0">
          <a:solidFill>
            <a:srgbClr val="002060"/>
          </a:solidFil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8095480765060504E-2"/>
          <c:w val="0.91773745673095208"/>
          <c:h val="0.91528422315710345"/>
        </c:manualLayout>
      </c:layout>
      <c:barChart>
        <c:barDir val="col"/>
        <c:grouping val="clustered"/>
        <c:varyColors val="0"/>
        <c:ser>
          <c:idx val="0"/>
          <c:order val="0"/>
          <c:tx>
            <c:strRef>
              <c:f>'Question 7'!$B$3</c:f>
              <c:strCache>
                <c:ptCount val="1"/>
                <c:pt idx="0">
                  <c:v>Responses</c:v>
                </c:pt>
              </c:strCache>
            </c:strRef>
          </c:tx>
          <c:spPr>
            <a:gradFill flip="none" rotWithShape="1">
              <a:gsLst>
                <a:gs pos="0">
                  <a:srgbClr val="5600D5">
                    <a:shade val="30000"/>
                    <a:satMod val="115000"/>
                  </a:srgbClr>
                </a:gs>
                <a:gs pos="50000">
                  <a:srgbClr val="5600D5">
                    <a:shade val="67500"/>
                    <a:satMod val="115000"/>
                  </a:srgbClr>
                </a:gs>
                <a:gs pos="100000">
                  <a:srgbClr val="5600D5">
                    <a:shade val="100000"/>
                    <a:satMod val="115000"/>
                  </a:srgbClr>
                </a:gs>
              </a:gsLst>
              <a:lin ang="0" scaled="1"/>
              <a:tileRect/>
            </a:gradFill>
            <a:ln>
              <a:prstDash val="solid"/>
            </a:ln>
            <a:effectLst>
              <a:outerShdw blurRad="50800" dist="38100" dir="18900000" algn="bl" rotWithShape="0">
                <a:prstClr val="black">
                  <a:alpha val="40000"/>
                </a:prstClr>
              </a:outerShdw>
            </a:effectLst>
          </c:spPr>
          <c:invertIfNegative val="0"/>
          <c:dLbls>
            <c:dLbl>
              <c:idx val="0"/>
              <c:layout>
                <c:manualLayout>
                  <c:x val="2.4154589371980675E-3"/>
                  <c:y val="-1.7212777030836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C9-4C58-9DDA-15ED42001B11}"/>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7'!$A$4:$A$10</c:f>
              <c:strCache>
                <c:ptCount val="7"/>
                <c:pt idx="0">
                  <c:v>Student, full-time</c:v>
                </c:pt>
                <c:pt idx="1">
                  <c:v>Student, part-time</c:v>
                </c:pt>
                <c:pt idx="2">
                  <c:v>Employed full-time</c:v>
                </c:pt>
                <c:pt idx="3">
                  <c:v>Employed part-time</c:v>
                </c:pt>
                <c:pt idx="4">
                  <c:v>Stay at home parent</c:v>
                </c:pt>
                <c:pt idx="5">
                  <c:v>Not employed, looking for work</c:v>
                </c:pt>
                <c:pt idx="6">
                  <c:v>Not employed, not looking for work</c:v>
                </c:pt>
              </c:strCache>
            </c:strRef>
          </c:cat>
          <c:val>
            <c:numRef>
              <c:f>'Question 7'!$B$4:$B$10</c:f>
              <c:numCache>
                <c:formatCode>0.00%</c:formatCode>
                <c:ptCount val="7"/>
                <c:pt idx="0">
                  <c:v>0.45839999999999997</c:v>
                </c:pt>
                <c:pt idx="1">
                  <c:v>0.1028</c:v>
                </c:pt>
                <c:pt idx="2">
                  <c:v>0.32390000000000002</c:v>
                </c:pt>
                <c:pt idx="3">
                  <c:v>0.2999</c:v>
                </c:pt>
                <c:pt idx="4">
                  <c:v>1.89E-2</c:v>
                </c:pt>
                <c:pt idx="5">
                  <c:v>0.114</c:v>
                </c:pt>
                <c:pt idx="6">
                  <c:v>3.4299999999999997E-2</c:v>
                </c:pt>
              </c:numCache>
            </c:numRef>
          </c:val>
          <c:extLst>
            <c:ext xmlns:c16="http://schemas.microsoft.com/office/drawing/2014/chart" uri="{C3380CC4-5D6E-409C-BE32-E72D297353CC}">
              <c16:uniqueId val="{00000000-71C9-4C58-9DDA-15ED42001B11}"/>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1"/>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600" baseline="0">
          <a:solidFill>
            <a:srgbClr val="002060"/>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3825981858305E-2"/>
          <c:y val="5.2509605500833306E-2"/>
          <c:w val="0.93926033080563076"/>
          <c:h val="0.84522559204814229"/>
        </c:manualLayout>
      </c:layout>
      <c:barChart>
        <c:barDir val="col"/>
        <c:grouping val="clustered"/>
        <c:varyColors val="0"/>
        <c:ser>
          <c:idx val="0"/>
          <c:order val="0"/>
          <c:tx>
            <c:strRef>
              <c:f>'Question 8'!$B$3</c:f>
              <c:strCache>
                <c:ptCount val="1"/>
                <c:pt idx="0">
                  <c:v>Responses</c:v>
                </c:pt>
              </c:strCache>
            </c:strRef>
          </c:tx>
          <c:spPr>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prstDash val="solid"/>
            </a:ln>
            <a:effectLst>
              <a:outerShdw blurRad="50800" dist="38100" dir="18900000" algn="bl" rotWithShape="0">
                <a:prstClr val="black">
                  <a:alpha val="40000"/>
                </a:prstClr>
              </a:outerShdw>
            </a:effectLst>
          </c:spPr>
          <c:invertIfNegative val="0"/>
          <c:dLbls>
            <c:dLbl>
              <c:idx val="3"/>
              <c:layout>
                <c:manualLayout>
                  <c:x val="-1.1614402920464477E-3"/>
                  <c:y val="-1.0139416983523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55-4160-AC0E-4B30442D3593}"/>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8'!$A$4:$A$9</c:f>
              <c:strCache>
                <c:ptCount val="6"/>
                <c:pt idx="0">
                  <c:v>With parent/family</c:v>
                </c:pt>
                <c:pt idx="1">
                  <c:v>College campus</c:v>
                </c:pt>
                <c:pt idx="2">
                  <c:v>House/apartment (alone/roommate(s))</c:v>
                </c:pt>
                <c:pt idx="3">
                  <c:v>With spouse or partner</c:v>
                </c:pt>
                <c:pt idx="4">
                  <c:v>Institutional setting</c:v>
                </c:pt>
                <c:pt idx="5">
                  <c:v>Homeless/shelter/emergency housing</c:v>
                </c:pt>
              </c:strCache>
            </c:strRef>
          </c:cat>
          <c:val>
            <c:numRef>
              <c:f>'Question 8'!$B$4:$B$9</c:f>
              <c:numCache>
                <c:formatCode>0.00%</c:formatCode>
                <c:ptCount val="6"/>
                <c:pt idx="0">
                  <c:v>0.54700000000000004</c:v>
                </c:pt>
                <c:pt idx="1">
                  <c:v>9.6600000000000005E-2</c:v>
                </c:pt>
                <c:pt idx="2">
                  <c:v>0.18029999999999999</c:v>
                </c:pt>
                <c:pt idx="3">
                  <c:v>0.1613</c:v>
                </c:pt>
                <c:pt idx="4">
                  <c:v>6.1000000000000004E-3</c:v>
                </c:pt>
                <c:pt idx="5">
                  <c:v>8.6999999999999994E-3</c:v>
                </c:pt>
              </c:numCache>
            </c:numRef>
          </c:val>
          <c:extLst>
            <c:ext xmlns:c16="http://schemas.microsoft.com/office/drawing/2014/chart" uri="{C3380CC4-5D6E-409C-BE32-E72D297353CC}">
              <c16:uniqueId val="{00000000-EF55-4160-AC0E-4B30442D3593}"/>
            </c:ext>
          </c:extLst>
        </c:ser>
        <c:dLbls>
          <c:showLegendKey val="0"/>
          <c:showVal val="0"/>
          <c:showCatName val="0"/>
          <c:showSerName val="0"/>
          <c:showPercent val="0"/>
          <c:showBubbleSize val="0"/>
        </c:dLbls>
        <c:gapWidth val="10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1"/>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600" baseline="0">
          <a:solidFill>
            <a:srgbClr val="002060"/>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42466430826587E-2"/>
          <c:y val="4.3522225343157077E-2"/>
          <c:w val="0.92134324242078436"/>
          <c:h val="0.81397721804189882"/>
        </c:manualLayout>
      </c:layout>
      <c:barChart>
        <c:barDir val="col"/>
        <c:grouping val="clustered"/>
        <c:varyColors val="0"/>
        <c:ser>
          <c:idx val="0"/>
          <c:order val="0"/>
          <c:tx>
            <c:strRef>
              <c:f>'Question 12'!$B$3</c:f>
              <c:strCache>
                <c:ptCount val="1"/>
                <c:pt idx="0">
                  <c:v>Responses</c:v>
                </c:pt>
              </c:strCache>
            </c:strRef>
          </c:tx>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prstDash val="solid"/>
            </a:ln>
            <a:effectLst>
              <a:outerShdw blurRad="50800" dist="38100" dir="18900000" algn="bl" rotWithShape="0">
                <a:prstClr val="black">
                  <a:alpha val="40000"/>
                </a:prstClr>
              </a:outerShdw>
            </a:effectLst>
          </c:spPr>
          <c:invertIfNegative val="0"/>
          <c:dLbls>
            <c:dLbl>
              <c:idx val="1"/>
              <c:layout>
                <c:manualLayout>
                  <c:x val="4.9194818289105668E-3"/>
                  <c:y val="-2.5912833827136356E-2"/>
                </c:manualLayout>
              </c:layout>
              <c:showLegendKey val="0"/>
              <c:showVal val="1"/>
              <c:showCatName val="0"/>
              <c:showSerName val="0"/>
              <c:showPercent val="0"/>
              <c:showBubbleSize val="0"/>
              <c:extLst>
                <c:ext xmlns:c15="http://schemas.microsoft.com/office/drawing/2012/chart" uri="{CE6537A1-D6FC-4f65-9D91-7224C49458BB}">
                  <c15:layout>
                    <c:manualLayout>
                      <c:w val="3.6200619431241615E-2"/>
                      <c:h val="5.2037681749222013E-2"/>
                    </c:manualLayout>
                  </c15:layout>
                </c:ext>
                <c:ext xmlns:c16="http://schemas.microsoft.com/office/drawing/2014/chart" uri="{C3380CC4-5D6E-409C-BE32-E72D297353CC}">
                  <c16:uniqueId val="{00000001-54B9-4B61-B9EE-55544E52B6F4}"/>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12'!$A$4:$A$12</c:f>
              <c:strCache>
                <c:ptCount val="9"/>
                <c:pt idx="0">
                  <c:v>alcohol (1+ drinks)</c:v>
                </c:pt>
                <c:pt idx="1">
                  <c:v>heavy alcohol use*</c:v>
                </c:pt>
                <c:pt idx="2">
                  <c:v>cigarettes, tobacco products </c:v>
                </c:pt>
                <c:pt idx="3">
                  <c:v>vape/e-cigarettes</c:v>
                </c:pt>
                <c:pt idx="4">
                  <c:v>marijuana or hashish</c:v>
                </c:pt>
                <c:pt idx="5">
                  <c:v>cocaine</c:v>
                </c:pt>
                <c:pt idx="6">
                  <c:v>heroin or fentanyl</c:v>
                </c:pt>
                <c:pt idx="7">
                  <c:v>prescription drugs (non-medical use)</c:v>
                </c:pt>
                <c:pt idx="8">
                  <c:v>OTC medications (non-medical use)</c:v>
                </c:pt>
              </c:strCache>
            </c:strRef>
          </c:cat>
          <c:val>
            <c:numRef>
              <c:f>'Question 12'!$B$4:$B$12</c:f>
              <c:numCache>
                <c:formatCode>0%</c:formatCode>
                <c:ptCount val="9"/>
                <c:pt idx="0">
                  <c:v>0.93979999999999997</c:v>
                </c:pt>
                <c:pt idx="1">
                  <c:v>0.67149999999999999</c:v>
                </c:pt>
                <c:pt idx="2">
                  <c:v>0.31780000000000003</c:v>
                </c:pt>
                <c:pt idx="3">
                  <c:v>0.40649999999999997</c:v>
                </c:pt>
                <c:pt idx="4">
                  <c:v>0.63460000000000005</c:v>
                </c:pt>
                <c:pt idx="5">
                  <c:v>0.1024</c:v>
                </c:pt>
                <c:pt idx="6">
                  <c:v>1.9E-2</c:v>
                </c:pt>
                <c:pt idx="7">
                  <c:v>0.1055</c:v>
                </c:pt>
                <c:pt idx="8">
                  <c:v>8.5500000000000007E-2</c:v>
                </c:pt>
              </c:numCache>
            </c:numRef>
          </c:val>
          <c:extLst>
            <c:ext xmlns:c16="http://schemas.microsoft.com/office/drawing/2014/chart" uri="{C3380CC4-5D6E-409C-BE32-E72D297353CC}">
              <c16:uniqueId val="{00000000-54B9-4B61-B9EE-55544E52B6F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1"/>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400" baseline="0">
          <a:solidFill>
            <a:srgbClr val="002060"/>
          </a:solidFil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13'!$B$3</c:f>
              <c:strCache>
                <c:ptCount val="1"/>
                <c:pt idx="0">
                  <c:v>Responses</c:v>
                </c:pt>
              </c:strCache>
            </c:strRef>
          </c:tx>
          <c: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0" scaled="1"/>
              <a:tileRect/>
            </a:gradFill>
            <a:ln>
              <a:prstDash val="solid"/>
            </a:ln>
            <a:effectLst>
              <a:outerShdw blurRad="50800" dist="38100" dir="2700000" algn="tl" rotWithShape="0">
                <a:prstClr val="black">
                  <a:alpha val="40000"/>
                </a:prstClr>
              </a:outerShdw>
            </a:effectLst>
          </c:spPr>
          <c:invertIfNegative val="0"/>
          <c:dLbls>
            <c:dLbl>
              <c:idx val="0"/>
              <c:layout>
                <c:manualLayout>
                  <c:x val="0"/>
                  <c:y val="-7.9099585132018455E-3"/>
                </c:manualLayout>
              </c:layout>
              <c:tx>
                <c:rich>
                  <a:bodyPr/>
                  <a:lstStyle/>
                  <a:p>
                    <a:r>
                      <a:rPr lang="en-US"/>
                      <a:t>87%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92-4497-B598-FB2023ED5AD2}"/>
                </c:ext>
              </c:extLst>
            </c:dLbl>
            <c:dLbl>
              <c:idx val="1"/>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92-4497-B598-FB2023ED5AD2}"/>
                </c:ext>
              </c:extLst>
            </c:dLbl>
            <c:dLbl>
              <c:idx val="2"/>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92-4497-B598-FB2023ED5AD2}"/>
                </c:ext>
              </c:extLst>
            </c:dLbl>
            <c:dLbl>
              <c:idx val="3"/>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92-4497-B598-FB2023ED5AD2}"/>
                </c:ext>
              </c:extLst>
            </c:dLbl>
            <c:dLbl>
              <c:idx val="4"/>
              <c:layout>
                <c:manualLayout>
                  <c:x val="-2.2038569405311765E-3"/>
                  <c:y val="-1.5819917026403788E-2"/>
                </c:manualLayout>
              </c:layout>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92-4497-B598-FB2023ED5AD2}"/>
                </c:ext>
              </c:extLst>
            </c:dLbl>
            <c:dLbl>
              <c:idx val="5"/>
              <c:tx>
                <c:rich>
                  <a:bodyPr/>
                  <a:lstStyle/>
                  <a:p>
                    <a:r>
                      <a:rPr lang="en-US"/>
                      <a:t>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92-4497-B598-FB2023ED5AD2}"/>
                </c:ext>
              </c:extLst>
            </c:dLbl>
            <c:dLbl>
              <c:idx val="6"/>
              <c:tx>
                <c:rich>
                  <a:bodyPr/>
                  <a:lstStyle/>
                  <a:p>
                    <a:r>
                      <a:rPr lang="en-US"/>
                      <a:t>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92-4497-B598-FB2023ED5AD2}"/>
                </c:ext>
              </c:extLst>
            </c:dLbl>
            <c:dLbl>
              <c:idx val="7"/>
              <c:tx>
                <c:rich>
                  <a:bodyPr/>
                  <a:lstStyle/>
                  <a:p>
                    <a:r>
                      <a:rPr lang="en-US"/>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92-4497-B598-FB2023ED5AD2}"/>
                </c:ext>
              </c:extLst>
            </c:dLbl>
            <c:dLbl>
              <c:idx val="8"/>
              <c:tx>
                <c:rich>
                  <a:bodyPr/>
                  <a:lstStyle/>
                  <a:p>
                    <a:r>
                      <a:rPr lang="en-US"/>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92-4497-B598-FB2023ED5AD2}"/>
                </c:ext>
              </c:extLst>
            </c:dLbl>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13'!$A$4:$A$12</c:f>
              <c:strCache>
                <c:ptCount val="9"/>
                <c:pt idx="0">
                  <c:v>alcohol (1+ drinks)</c:v>
                </c:pt>
                <c:pt idx="1">
                  <c:v>heavy alcohol use*</c:v>
                </c:pt>
                <c:pt idx="2">
                  <c:v>cigarettes/ tobacco</c:v>
                </c:pt>
                <c:pt idx="3">
                  <c:v>vape/ e-cigarettes</c:v>
                </c:pt>
                <c:pt idx="4">
                  <c:v>Marijuana/ hashish</c:v>
                </c:pt>
                <c:pt idx="5">
                  <c:v>cocaine</c:v>
                </c:pt>
                <c:pt idx="6">
                  <c:v>heroin/ fentanyl</c:v>
                </c:pt>
                <c:pt idx="7">
                  <c:v>Prescription drugs (non-medical use)</c:v>
                </c:pt>
                <c:pt idx="8">
                  <c:v>OTC meds (non-medical use)</c:v>
                </c:pt>
              </c:strCache>
            </c:strRef>
          </c:cat>
          <c:val>
            <c:numRef>
              <c:f>'Question 13'!$B$4:$B$12</c:f>
              <c:numCache>
                <c:formatCode>0.00%</c:formatCode>
                <c:ptCount val="9"/>
                <c:pt idx="0">
                  <c:v>0.87119999999999997</c:v>
                </c:pt>
                <c:pt idx="1">
                  <c:v>0.28050000000000003</c:v>
                </c:pt>
                <c:pt idx="2">
                  <c:v>0.12089999999999999</c:v>
                </c:pt>
                <c:pt idx="3">
                  <c:v>0.2059</c:v>
                </c:pt>
                <c:pt idx="4">
                  <c:v>0.36549999999999999</c:v>
                </c:pt>
                <c:pt idx="5">
                  <c:v>1.7999999999999999E-2</c:v>
                </c:pt>
                <c:pt idx="6">
                  <c:v>8.9999999999999993E-3</c:v>
                </c:pt>
                <c:pt idx="7">
                  <c:v>3.2099999999999997E-2</c:v>
                </c:pt>
                <c:pt idx="8">
                  <c:v>4.1200000000000001E-2</c:v>
                </c:pt>
              </c:numCache>
            </c:numRef>
          </c:val>
          <c:extLst>
            <c:ext xmlns:c16="http://schemas.microsoft.com/office/drawing/2014/chart" uri="{C3380CC4-5D6E-409C-BE32-E72D297353CC}">
              <c16:uniqueId val="{00000009-0A92-4497-B598-FB2023ED5AD2}"/>
            </c:ext>
          </c:extLst>
        </c:ser>
        <c:dLbls>
          <c:dLblPos val="outEnd"/>
          <c:showLegendKey val="0"/>
          <c:showVal val="1"/>
          <c:showCatName val="0"/>
          <c:showSerName val="0"/>
          <c:showPercent val="0"/>
          <c:showBubbleSize val="0"/>
        </c:dLbls>
        <c:gapWidth val="150"/>
        <c:axId val="172300608"/>
        <c:axId val="172300048"/>
      </c:barChart>
      <c:valAx>
        <c:axId val="172300048"/>
        <c:scaling>
          <c:orientation val="minMax"/>
        </c:scaling>
        <c:delete val="0"/>
        <c:axPos val="l"/>
        <c:majorGridlines/>
        <c:numFmt formatCode="0%" sourceLinked="0"/>
        <c:majorTickMark val="out"/>
        <c:minorTickMark val="none"/>
        <c:tickLblPos val="nextTo"/>
        <c:crossAx val="172300608"/>
        <c:crosses val="autoZero"/>
        <c:crossBetween val="between"/>
      </c:valAx>
      <c:catAx>
        <c:axId val="172300608"/>
        <c:scaling>
          <c:orientation val="minMax"/>
        </c:scaling>
        <c:delete val="1"/>
        <c:axPos val="b"/>
        <c:numFmt formatCode="General" sourceLinked="1"/>
        <c:majorTickMark val="out"/>
        <c:minorTickMark val="none"/>
        <c:tickLblPos val="nextTo"/>
        <c:crossAx val="172300048"/>
        <c:crosses val="autoZero"/>
        <c:auto val="0"/>
        <c:lblAlgn val="ctr"/>
        <c:lblOffset val="100"/>
        <c:noMultiLvlLbl val="0"/>
      </c:catAx>
    </c:plotArea>
    <c:plotVisOnly val="0"/>
    <c:dispBlanksAs val="gap"/>
    <c:showDLblsOverMax val="0"/>
  </c:chart>
  <c:txPr>
    <a:bodyPr/>
    <a:lstStyle/>
    <a:p>
      <a:pPr>
        <a:defRPr sz="1400">
          <a:solidFill>
            <a:srgbClr val="00206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14'!$B$3</c:f>
              <c:strCache>
                <c:ptCount val="1"/>
                <c:pt idx="0">
                  <c:v>Responses</c:v>
                </c:pt>
              </c:strCache>
            </c:strRef>
          </c:tx>
          <c:spPr>
            <a:gradFill flip="none" rotWithShape="1">
              <a:gsLst>
                <a:gs pos="0">
                  <a:srgbClr val="F8466C">
                    <a:shade val="30000"/>
                    <a:satMod val="115000"/>
                  </a:srgbClr>
                </a:gs>
                <a:gs pos="50000">
                  <a:srgbClr val="F8466C">
                    <a:shade val="67500"/>
                    <a:satMod val="115000"/>
                  </a:srgbClr>
                </a:gs>
                <a:gs pos="100000">
                  <a:srgbClr val="F8466C">
                    <a:shade val="100000"/>
                    <a:satMod val="115000"/>
                  </a:srgbClr>
                </a:gs>
              </a:gsLst>
              <a:lin ang="0" scaled="1"/>
              <a:tileRect/>
            </a:gradFill>
            <a:ln>
              <a:prstDash val="solid"/>
            </a:ln>
            <a:effectLst>
              <a:outerShdw blurRad="50800" dist="38100" dir="18900000" algn="bl" rotWithShape="0">
                <a:prstClr val="black">
                  <a:alpha val="40000"/>
                </a:prstClr>
              </a:outerShdw>
            </a:effectLst>
          </c:spPr>
          <c:invertIfNegative val="0"/>
          <c:dLbls>
            <c:dLbl>
              <c:idx val="0"/>
              <c:layout>
                <c:manualLayout>
                  <c:x val="-2.1766840661975411E-17"/>
                  <c:y val="-7.8048772493564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F1-45C0-B8C6-B43D3FFFEFFA}"/>
                </c:ext>
              </c:extLst>
            </c:dLbl>
            <c:dLbl>
              <c:idx val="1"/>
              <c:layout>
                <c:manualLayout>
                  <c:x val="0"/>
                  <c:y val="-7.8048772493564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F1-45C0-B8C6-B43D3FFFEFFA}"/>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14'!$A$4:$A$8</c:f>
              <c:strCache>
                <c:ptCount val="5"/>
                <c:pt idx="0">
                  <c:v>flavored liquids</c:v>
                </c:pt>
                <c:pt idx="1">
                  <c:v>nicotine</c:v>
                </c:pt>
                <c:pt idx="2">
                  <c:v>THC/marijuana oils</c:v>
                </c:pt>
                <c:pt idx="3">
                  <c:v>CBD/hemp oil</c:v>
                </c:pt>
                <c:pt idx="4">
                  <c:v>something else</c:v>
                </c:pt>
              </c:strCache>
            </c:strRef>
          </c:cat>
          <c:val>
            <c:numRef>
              <c:f>'Question 14'!$B$4:$B$8</c:f>
              <c:numCache>
                <c:formatCode>0.00%</c:formatCode>
                <c:ptCount val="5"/>
                <c:pt idx="0">
                  <c:v>0.58620000000000005</c:v>
                </c:pt>
                <c:pt idx="1">
                  <c:v>0.57520000000000004</c:v>
                </c:pt>
                <c:pt idx="2">
                  <c:v>0.51319999999999999</c:v>
                </c:pt>
                <c:pt idx="3">
                  <c:v>0.22559999999999999</c:v>
                </c:pt>
                <c:pt idx="4">
                  <c:v>1.54E-2</c:v>
                </c:pt>
              </c:numCache>
            </c:numRef>
          </c:val>
          <c:extLst>
            <c:ext xmlns:c16="http://schemas.microsoft.com/office/drawing/2014/chart" uri="{C3380CC4-5D6E-409C-BE32-E72D297353CC}">
              <c16:uniqueId val="{00000000-0EF1-45C0-B8C6-B43D3FFFEFFA}"/>
            </c:ext>
          </c:extLst>
        </c:ser>
        <c:dLbls>
          <c:showLegendKey val="0"/>
          <c:showVal val="0"/>
          <c:showCatName val="0"/>
          <c:showSerName val="0"/>
          <c:showPercent val="0"/>
          <c:showBubbleSize val="0"/>
        </c:dLbls>
        <c:gapWidth val="150"/>
        <c:axId val="10"/>
        <c:axId val="100"/>
      </c:barChart>
      <c:valAx>
        <c:axId val="100"/>
        <c:scaling>
          <c:orientation val="minMax"/>
          <c:max val="1"/>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txPr>
    <a:bodyPr/>
    <a:lstStyle/>
    <a:p>
      <a:pPr>
        <a:defRPr sz="1600">
          <a:solidFill>
            <a:srgbClr val="00206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0.26586</cdr:x>
      <cdr:y>0.1549</cdr:y>
    </cdr:from>
    <cdr:to>
      <cdr:x>0.6827</cdr:x>
      <cdr:y>0.23721</cdr:y>
    </cdr:to>
    <cdr:sp macro="" textlink="">
      <cdr:nvSpPr>
        <cdr:cNvPr id="2" name="Text Box 1"/>
        <cdr:cNvSpPr txBox="1"/>
      </cdr:nvSpPr>
      <cdr:spPr>
        <a:xfrm xmlns:a="http://schemas.openxmlformats.org/drawingml/2006/main">
          <a:off x="2795698" y="770910"/>
          <a:ext cx="4383323" cy="409642"/>
        </a:xfrm>
        <a:prstGeom xmlns:a="http://schemas.openxmlformats.org/drawingml/2006/main" prst="rect">
          <a:avLst/>
        </a:prstGeom>
        <a:gradFill xmlns:a="http://schemas.openxmlformats.org/drawingml/2006/main">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4200000" scaled="0"/>
        </a:gradFill>
        <a:effectLst xmlns:a="http://schemas.openxmlformats.org/drawingml/2006/main">
          <a:outerShdw blurRad="50800" dist="38100" dir="18900000" algn="bl" rotWithShape="0">
            <a:prstClr val="black">
              <a:alpha val="40000"/>
            </a:prst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800" dirty="0">
              <a:solidFill>
                <a:srgbClr val="002060"/>
              </a:solidFill>
            </a:rPr>
            <a:t>Mean</a:t>
          </a:r>
          <a:r>
            <a:rPr lang="en-US" sz="1800" baseline="0" dirty="0">
              <a:solidFill>
                <a:srgbClr val="002060"/>
              </a:solidFill>
            </a:rPr>
            <a:t> age of respondents (18-25): </a:t>
          </a:r>
          <a:r>
            <a:rPr lang="en-US" sz="1800" b="1" baseline="0" dirty="0">
              <a:solidFill>
                <a:srgbClr val="002060"/>
              </a:solidFill>
            </a:rPr>
            <a:t>21.7 years</a:t>
          </a:r>
          <a:endParaRPr lang="en-US" sz="1800" b="1" dirty="0">
            <a:solidFill>
              <a:srgbClr val="002060"/>
            </a:solidFill>
          </a:endParaRPr>
        </a:p>
      </cdr:txBody>
    </cdr:sp>
  </cdr:relSizeAnchor>
  <cdr:relSizeAnchor xmlns:cdr="http://schemas.openxmlformats.org/drawingml/2006/chartDrawing">
    <cdr:from>
      <cdr:x>0.78125</cdr:x>
      <cdr:y>0.06941</cdr:y>
    </cdr:from>
    <cdr:to>
      <cdr:x>0.96296</cdr:x>
      <cdr:y>0.16269</cdr:y>
    </cdr:to>
    <cdr:sp macro="" textlink="">
      <cdr:nvSpPr>
        <cdr:cNvPr id="3" name="Text Box 2"/>
        <cdr:cNvSpPr txBox="1"/>
      </cdr:nvSpPr>
      <cdr:spPr>
        <a:xfrm xmlns:a="http://schemas.openxmlformats.org/drawingml/2006/main">
          <a:off x="4286250" y="203200"/>
          <a:ext cx="996950" cy="27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002060"/>
              </a:solidFill>
            </a:rPr>
            <a:t>N = 1222 </a:t>
          </a:r>
        </a:p>
      </cdr:txBody>
    </cdr:sp>
  </cdr:relSizeAnchor>
</c:userShapes>
</file>

<file path=ppt/drawings/drawing10.xml><?xml version="1.0" encoding="utf-8"?>
<c:userShapes xmlns:c="http://schemas.openxmlformats.org/drawingml/2006/chart">
  <cdr:relSizeAnchor xmlns:cdr="http://schemas.openxmlformats.org/drawingml/2006/chartDrawing">
    <cdr:from>
      <cdr:x>0.67798</cdr:x>
      <cdr:y>0.2031</cdr:y>
    </cdr:from>
    <cdr:to>
      <cdr:x>0.80029</cdr:x>
      <cdr:y>0.27954</cdr:y>
    </cdr:to>
    <cdr:sp macro="" textlink="">
      <cdr:nvSpPr>
        <cdr:cNvPr id="2" name="Text Box 1"/>
        <cdr:cNvSpPr txBox="1"/>
      </cdr:nvSpPr>
      <cdr:spPr>
        <a:xfrm xmlns:a="http://schemas.openxmlformats.org/drawingml/2006/main">
          <a:off x="7129318" y="883738"/>
          <a:ext cx="1286163" cy="3326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002060"/>
              </a:solidFill>
            </a:rPr>
            <a:t>N = 676</a:t>
          </a:r>
        </a:p>
      </cdr:txBody>
    </cdr:sp>
  </cdr:relSizeAnchor>
  <cdr:relSizeAnchor xmlns:cdr="http://schemas.openxmlformats.org/drawingml/2006/chartDrawing">
    <cdr:from>
      <cdr:x>0.23637</cdr:x>
      <cdr:y>0.12466</cdr:y>
    </cdr:from>
    <cdr:to>
      <cdr:x>0.36691</cdr:x>
      <cdr:y>0.1815</cdr:y>
    </cdr:to>
    <cdr:sp macro="" textlink="">
      <cdr:nvSpPr>
        <cdr:cNvPr id="4" name="Text Box 3"/>
        <cdr:cNvSpPr txBox="1"/>
      </cdr:nvSpPr>
      <cdr:spPr>
        <a:xfrm xmlns:a="http://schemas.openxmlformats.org/drawingml/2006/main">
          <a:off x="2485621" y="542456"/>
          <a:ext cx="1372707" cy="2473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a:solidFill>
                <a:srgbClr val="002060"/>
              </a:solidFill>
            </a:rPr>
            <a:t>N = 674</a:t>
          </a:r>
        </a:p>
      </cdr:txBody>
    </cdr:sp>
  </cdr:relSizeAnchor>
</c:userShapes>
</file>

<file path=ppt/drawings/drawing11.xml><?xml version="1.0" encoding="utf-8"?>
<c:userShapes xmlns:c="http://schemas.openxmlformats.org/drawingml/2006/chart">
  <cdr:relSizeAnchor xmlns:cdr="http://schemas.openxmlformats.org/drawingml/2006/chartDrawing">
    <cdr:from>
      <cdr:x>0.81971</cdr:x>
      <cdr:y>0.04704</cdr:y>
    </cdr:from>
    <cdr:to>
      <cdr:x>0.96084</cdr:x>
      <cdr:y>0.14504</cdr:y>
    </cdr:to>
    <cdr:sp macro="" textlink="">
      <cdr:nvSpPr>
        <cdr:cNvPr id="2" name="Text Box 1"/>
        <cdr:cNvSpPr txBox="1"/>
      </cdr:nvSpPr>
      <cdr:spPr>
        <a:xfrm xmlns:a="http://schemas.openxmlformats.org/drawingml/2006/main">
          <a:off x="4425950" y="152400"/>
          <a:ext cx="762000"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002060"/>
              </a:solidFill>
            </a:rPr>
            <a:t>N = 1071</a:t>
          </a:r>
        </a:p>
      </cdr:txBody>
    </cdr:sp>
  </cdr:relSizeAnchor>
</c:userShapes>
</file>

<file path=ppt/drawings/drawing12.xml><?xml version="1.0" encoding="utf-8"?>
<c:userShapes xmlns:c="http://schemas.openxmlformats.org/drawingml/2006/chart">
  <cdr:relSizeAnchor xmlns:cdr="http://schemas.openxmlformats.org/drawingml/2006/chartDrawing">
    <cdr:from>
      <cdr:x>0.21698</cdr:x>
      <cdr:y>0.93532</cdr:y>
    </cdr:from>
    <cdr:to>
      <cdr:x>0.37692</cdr:x>
      <cdr:y>1</cdr:y>
    </cdr:to>
    <cdr:sp macro="" textlink="">
      <cdr:nvSpPr>
        <cdr:cNvPr id="2" name="Text Box 1"/>
        <cdr:cNvSpPr txBox="1"/>
      </cdr:nvSpPr>
      <cdr:spPr>
        <a:xfrm xmlns:a="http://schemas.openxmlformats.org/drawingml/2006/main">
          <a:off x="2281651" y="4654913"/>
          <a:ext cx="1681865" cy="321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solidFill>
                <a:srgbClr val="002060"/>
              </a:solidFill>
            </a:rPr>
            <a:t>N = 379</a:t>
          </a:r>
        </a:p>
      </cdr:txBody>
    </cdr:sp>
  </cdr:relSizeAnchor>
  <cdr:relSizeAnchor xmlns:cdr="http://schemas.openxmlformats.org/drawingml/2006/chartDrawing">
    <cdr:from>
      <cdr:x>0.6668</cdr:x>
      <cdr:y>0.93276</cdr:y>
    </cdr:from>
    <cdr:to>
      <cdr:x>0.81146</cdr:x>
      <cdr:y>0.9896</cdr:y>
    </cdr:to>
    <cdr:sp macro="" textlink="">
      <cdr:nvSpPr>
        <cdr:cNvPr id="3" name="Text Box 2"/>
        <cdr:cNvSpPr txBox="1"/>
      </cdr:nvSpPr>
      <cdr:spPr>
        <a:xfrm xmlns:a="http://schemas.openxmlformats.org/drawingml/2006/main">
          <a:off x="7011807" y="4642184"/>
          <a:ext cx="1521186" cy="2828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dirty="0">
              <a:solidFill>
                <a:srgbClr val="002060"/>
              </a:solidFill>
            </a:rPr>
            <a:t>N = 381 </a:t>
          </a:r>
        </a:p>
      </cdr:txBody>
    </cdr:sp>
  </cdr:relSizeAnchor>
</c:userShapes>
</file>

<file path=ppt/drawings/drawing2.xml><?xml version="1.0" encoding="utf-8"?>
<c:userShapes xmlns:c="http://schemas.openxmlformats.org/drawingml/2006/chart">
  <cdr:relSizeAnchor xmlns:cdr="http://schemas.openxmlformats.org/drawingml/2006/chartDrawing">
    <cdr:from>
      <cdr:x>0.38096</cdr:x>
      <cdr:y>0.28034</cdr:y>
    </cdr:from>
    <cdr:to>
      <cdr:x>0.89254</cdr:x>
      <cdr:y>0.35024</cdr:y>
    </cdr:to>
    <cdr:sp macro="" textlink="">
      <cdr:nvSpPr>
        <cdr:cNvPr id="2" name="Text Box 1"/>
        <cdr:cNvSpPr txBox="1"/>
      </cdr:nvSpPr>
      <cdr:spPr>
        <a:xfrm xmlns:a="http://schemas.openxmlformats.org/drawingml/2006/main">
          <a:off x="4082225" y="1466851"/>
          <a:ext cx="5481899" cy="365745"/>
        </a:xfrm>
        <a:prstGeom xmlns:a="http://schemas.openxmlformats.org/drawingml/2006/main" prst="rect">
          <a:avLst/>
        </a:prstGeom>
        <a:gradFill xmlns:a="http://schemas.openxmlformats.org/drawingml/2006/main"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xmlns:a="http://schemas.openxmlformats.org/drawingml/2006/main">
          <a:outerShdw blurRad="50800" dist="38100" dir="18900000" algn="bl" rotWithShape="0">
            <a:prstClr val="black">
              <a:alpha val="40000"/>
            </a:prst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002060"/>
              </a:solidFill>
            </a:rPr>
            <a:t>13% of</a:t>
          </a:r>
          <a:r>
            <a:rPr lang="en-US" sz="1600" b="1" baseline="0" dirty="0">
              <a:solidFill>
                <a:srgbClr val="002060"/>
              </a:solidFill>
            </a:rPr>
            <a:t> respondents identified as Latino/Latina/Latinx</a:t>
          </a:r>
          <a:endParaRPr lang="en-US" sz="1600" b="1" dirty="0">
            <a:solidFill>
              <a:srgbClr val="002060"/>
            </a:solidFill>
          </a:endParaRPr>
        </a:p>
      </cdr:txBody>
    </cdr:sp>
  </cdr:relSizeAnchor>
  <cdr:relSizeAnchor xmlns:cdr="http://schemas.openxmlformats.org/drawingml/2006/chartDrawing">
    <cdr:from>
      <cdr:x>0.81383</cdr:x>
      <cdr:y>0.06383</cdr:y>
    </cdr:from>
    <cdr:to>
      <cdr:x>0.97495</cdr:x>
      <cdr:y>0.15667</cdr:y>
    </cdr:to>
    <cdr:sp macro="" textlink="">
      <cdr:nvSpPr>
        <cdr:cNvPr id="3" name="Text Box 2"/>
        <cdr:cNvSpPr txBox="1"/>
      </cdr:nvSpPr>
      <cdr:spPr>
        <a:xfrm xmlns:a="http://schemas.openxmlformats.org/drawingml/2006/main">
          <a:off x="4394200" y="209550"/>
          <a:ext cx="8699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rgbClr val="002060"/>
              </a:solidFill>
            </a:rPr>
            <a:t>N = 1151 </a:t>
          </a:r>
        </a:p>
      </cdr:txBody>
    </cdr:sp>
  </cdr:relSizeAnchor>
</c:userShapes>
</file>

<file path=ppt/drawings/drawing3.xml><?xml version="1.0" encoding="utf-8"?>
<c:userShapes xmlns:c="http://schemas.openxmlformats.org/drawingml/2006/chart">
  <cdr:relSizeAnchor xmlns:cdr="http://schemas.openxmlformats.org/drawingml/2006/chartDrawing">
    <cdr:from>
      <cdr:x>0.7951</cdr:x>
      <cdr:y>0.05991</cdr:y>
    </cdr:from>
    <cdr:to>
      <cdr:x>0.97866</cdr:x>
      <cdr:y>0.15114</cdr:y>
    </cdr:to>
    <cdr:sp macro="" textlink="">
      <cdr:nvSpPr>
        <cdr:cNvPr id="3" name="Text Box 2"/>
        <cdr:cNvSpPr txBox="1"/>
      </cdr:nvSpPr>
      <cdr:spPr>
        <a:xfrm xmlns:a="http://schemas.openxmlformats.org/drawingml/2006/main">
          <a:off x="8360967" y="265197"/>
          <a:ext cx="1930244" cy="4038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rgbClr val="002060"/>
              </a:solidFill>
            </a:rPr>
            <a:t>N = 1167</a:t>
          </a:r>
        </a:p>
      </cdr:txBody>
    </cdr:sp>
  </cdr:relSizeAnchor>
</c:userShapes>
</file>

<file path=ppt/drawings/drawing4.xml><?xml version="1.0" encoding="utf-8"?>
<c:userShapes xmlns:c="http://schemas.openxmlformats.org/drawingml/2006/chart">
  <cdr:relSizeAnchor xmlns:cdr="http://schemas.openxmlformats.org/drawingml/2006/chartDrawing">
    <cdr:from>
      <cdr:x>0.83497</cdr:x>
      <cdr:y>0.06494</cdr:y>
    </cdr:from>
    <cdr:to>
      <cdr:x>0.98468</cdr:x>
      <cdr:y>0.17198</cdr:y>
    </cdr:to>
    <cdr:sp macro="" textlink="">
      <cdr:nvSpPr>
        <cdr:cNvPr id="2" name="Text Box 1"/>
        <cdr:cNvSpPr txBox="1"/>
      </cdr:nvSpPr>
      <cdr:spPr>
        <a:xfrm xmlns:a="http://schemas.openxmlformats.org/drawingml/2006/main">
          <a:off x="9734550" y="350117"/>
          <a:ext cx="1745409" cy="577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002060"/>
              </a:solidFill>
            </a:rPr>
            <a:t>N = 947</a:t>
          </a:r>
        </a:p>
      </cdr:txBody>
    </cdr:sp>
  </cdr:relSizeAnchor>
</c:userShapes>
</file>

<file path=ppt/drawings/drawing5.xml><?xml version="1.0" encoding="utf-8"?>
<c:userShapes xmlns:c="http://schemas.openxmlformats.org/drawingml/2006/chart">
  <cdr:relSizeAnchor xmlns:cdr="http://schemas.openxmlformats.org/drawingml/2006/chartDrawing">
    <cdr:from>
      <cdr:x>0.10973</cdr:x>
      <cdr:y>0.04765</cdr:y>
    </cdr:from>
    <cdr:to>
      <cdr:x>0.2685</cdr:x>
      <cdr:y>0.12801</cdr:y>
    </cdr:to>
    <cdr:sp macro="" textlink="">
      <cdr:nvSpPr>
        <cdr:cNvPr id="2" name="Text Box 1"/>
        <cdr:cNvSpPr txBox="1"/>
      </cdr:nvSpPr>
      <cdr:spPr>
        <a:xfrm xmlns:a="http://schemas.openxmlformats.org/drawingml/2006/main">
          <a:off x="1200884" y="237135"/>
          <a:ext cx="1737614" cy="3999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rgbClr val="002060"/>
              </a:solidFill>
            </a:rPr>
            <a:t>N = 950</a:t>
          </a:r>
        </a:p>
      </cdr:txBody>
    </cdr:sp>
  </cdr:relSizeAnchor>
</c:userShapes>
</file>

<file path=ppt/drawings/drawing6.xml><?xml version="1.0" encoding="utf-8"?>
<c:userShapes xmlns:c="http://schemas.openxmlformats.org/drawingml/2006/chart">
  <cdr:relSizeAnchor xmlns:cdr="http://schemas.openxmlformats.org/drawingml/2006/chartDrawing">
    <cdr:from>
      <cdr:x>0.22698</cdr:x>
      <cdr:y>0.20776</cdr:y>
    </cdr:from>
    <cdr:to>
      <cdr:x>0.39633</cdr:x>
      <cdr:y>0.87809</cdr:y>
    </cdr:to>
    <cdr:sp macro="" textlink="">
      <cdr:nvSpPr>
        <cdr:cNvPr id="2" name="Text Box 1"/>
        <cdr:cNvSpPr txBox="1"/>
      </cdr:nvSpPr>
      <cdr:spPr>
        <a:xfrm xmlns:a="http://schemas.openxmlformats.org/drawingml/2006/main">
          <a:off x="1225550" y="673100"/>
          <a:ext cx="914400" cy="2171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002060"/>
              </a:solidFill>
            </a:rPr>
            <a:t>Reported feeling very anxious, nervous, tense, scared, panicked, </a:t>
          </a:r>
        </a:p>
        <a:p xmlns:a="http://schemas.openxmlformats.org/drawingml/2006/main">
          <a:pPr algn="ctr"/>
          <a:r>
            <a:rPr lang="en-US" sz="1600" b="1" dirty="0">
              <a:solidFill>
                <a:srgbClr val="002060"/>
              </a:solidFill>
            </a:rPr>
            <a:t>or like something bad was going to happen</a:t>
          </a:r>
        </a:p>
      </cdr:txBody>
    </cdr:sp>
  </cdr:relSizeAnchor>
  <cdr:relSizeAnchor xmlns:cdr="http://schemas.openxmlformats.org/drawingml/2006/chartDrawing">
    <cdr:from>
      <cdr:x>0.71377</cdr:x>
      <cdr:y>0.90726</cdr:y>
    </cdr:from>
    <cdr:to>
      <cdr:x>0.80836</cdr:x>
      <cdr:y>0.98958</cdr:y>
    </cdr:to>
    <cdr:sp macro="" textlink="">
      <cdr:nvSpPr>
        <cdr:cNvPr id="3" name="Text Box 23"/>
        <cdr:cNvSpPr txBox="1"/>
      </cdr:nvSpPr>
      <cdr:spPr>
        <a:xfrm xmlns:a="http://schemas.openxmlformats.org/drawingml/2006/main">
          <a:off x="7505700" y="4593033"/>
          <a:ext cx="994654" cy="41674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nSpc>
              <a:spcPct val="107000"/>
            </a:lnSpc>
            <a:spcBef>
              <a:spcPts val="0"/>
            </a:spcBef>
            <a:spcAft>
              <a:spcPts val="80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 = 959</a:t>
          </a:r>
        </a:p>
      </cdr:txBody>
    </cdr:sp>
  </cdr:relSizeAnchor>
  <cdr:relSizeAnchor xmlns:cdr="http://schemas.openxmlformats.org/drawingml/2006/chartDrawing">
    <cdr:from>
      <cdr:x>0.67145</cdr:x>
      <cdr:y>0.34724</cdr:y>
    </cdr:from>
    <cdr:to>
      <cdr:x>0.84351</cdr:x>
      <cdr:y>0.72729</cdr:y>
    </cdr:to>
    <cdr:sp macro="" textlink="">
      <cdr:nvSpPr>
        <cdr:cNvPr id="4" name="TextBox 3">
          <a:extLst xmlns:a="http://schemas.openxmlformats.org/drawingml/2006/main">
            <a:ext uri="{FF2B5EF4-FFF2-40B4-BE49-F238E27FC236}">
              <a16:creationId xmlns:a16="http://schemas.microsoft.com/office/drawing/2014/main" id="{75516C9D-200F-468D-8833-FE3F07471FBE}"/>
            </a:ext>
          </a:extLst>
        </cdr:cNvPr>
        <cdr:cNvSpPr txBox="1"/>
      </cdr:nvSpPr>
      <cdr:spPr>
        <a:xfrm xmlns:a="http://schemas.openxmlformats.org/drawingml/2006/main">
          <a:off x="7060660" y="1510962"/>
          <a:ext cx="1809344" cy="16537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0.67145</cdr:x>
      <cdr:y>0.36848</cdr:y>
    </cdr:from>
    <cdr:to>
      <cdr:x>0.83796</cdr:x>
      <cdr:y>0.87707</cdr:y>
    </cdr:to>
    <cdr:sp macro="" textlink="">
      <cdr:nvSpPr>
        <cdr:cNvPr id="5" name="TextBox 4">
          <a:extLst xmlns:a="http://schemas.openxmlformats.org/drawingml/2006/main">
            <a:ext uri="{FF2B5EF4-FFF2-40B4-BE49-F238E27FC236}">
              <a16:creationId xmlns:a16="http://schemas.microsoft.com/office/drawing/2014/main" id="{91C2E541-D24F-4B8F-A21F-276FD58FED89}"/>
            </a:ext>
          </a:extLst>
        </cdr:cNvPr>
        <cdr:cNvSpPr txBox="1"/>
      </cdr:nvSpPr>
      <cdr:spPr>
        <a:xfrm xmlns:a="http://schemas.openxmlformats.org/drawingml/2006/main">
          <a:off x="7060660" y="1603375"/>
          <a:ext cx="1750978" cy="22130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0.67515</cdr:x>
      <cdr:y>0.36848</cdr:y>
    </cdr:from>
    <cdr:to>
      <cdr:x>0.83056</cdr:x>
      <cdr:y>0.85695</cdr:y>
    </cdr:to>
    <cdr:sp macro="" textlink="">
      <cdr:nvSpPr>
        <cdr:cNvPr id="6" name="TextBox 5">
          <a:extLst xmlns:a="http://schemas.openxmlformats.org/drawingml/2006/main">
            <a:ext uri="{FF2B5EF4-FFF2-40B4-BE49-F238E27FC236}">
              <a16:creationId xmlns:a16="http://schemas.microsoft.com/office/drawing/2014/main" id="{824564D2-13DB-4299-A733-C4B0DBF65507}"/>
            </a:ext>
          </a:extLst>
        </cdr:cNvPr>
        <cdr:cNvSpPr txBox="1"/>
      </cdr:nvSpPr>
      <cdr:spPr>
        <a:xfrm xmlns:a="http://schemas.openxmlformats.org/drawingml/2006/main">
          <a:off x="7099570" y="1603375"/>
          <a:ext cx="1634247" cy="21254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0.26349</cdr:x>
      <cdr:y>0.90726</cdr:y>
    </cdr:from>
    <cdr:to>
      <cdr:x>0.36545</cdr:x>
      <cdr:y>0.98958</cdr:y>
    </cdr:to>
    <cdr:sp macro="" textlink="">
      <cdr:nvSpPr>
        <cdr:cNvPr id="7" name="Text Box 23">
          <a:extLst xmlns:a="http://schemas.openxmlformats.org/drawingml/2006/main">
            <a:ext uri="{FF2B5EF4-FFF2-40B4-BE49-F238E27FC236}">
              <a16:creationId xmlns:a16="http://schemas.microsoft.com/office/drawing/2014/main" id="{C64B0187-509E-4A8C-8DED-F714DF8B4F77}"/>
            </a:ext>
          </a:extLst>
        </cdr:cNvPr>
        <cdr:cNvSpPr txBox="1"/>
      </cdr:nvSpPr>
      <cdr:spPr>
        <a:xfrm xmlns:a="http://schemas.openxmlformats.org/drawingml/2006/main">
          <a:off x="2770762" y="3947790"/>
          <a:ext cx="1072205" cy="358203"/>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07000"/>
            </a:lnSpc>
            <a:spcBef>
              <a:spcPts val="0"/>
            </a:spcBef>
            <a:spcAft>
              <a:spcPts val="80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 = </a:t>
          </a:r>
          <a:r>
            <a:rPr lang="en-US"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1091</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0.11954</cdr:x>
      <cdr:y>0.23256</cdr:y>
    </cdr:from>
    <cdr:to>
      <cdr:x>0.32874</cdr:x>
      <cdr:y>0.95308</cdr:y>
    </cdr:to>
    <cdr:sp macro="" textlink="">
      <cdr:nvSpPr>
        <cdr:cNvPr id="2" name="Text Box 1"/>
        <cdr:cNvSpPr txBox="1"/>
      </cdr:nvSpPr>
      <cdr:spPr>
        <a:xfrm xmlns:a="http://schemas.openxmlformats.org/drawingml/2006/main">
          <a:off x="1257035" y="1150779"/>
          <a:ext cx="2199863" cy="3565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002060"/>
              </a:solidFill>
            </a:rPr>
            <a:t>reported feeling sad or hopeless almost every day for 2 weeks in a row, so that it interfered with work, life, or relationships</a:t>
          </a:r>
        </a:p>
      </cdr:txBody>
    </cdr:sp>
  </cdr:relSizeAnchor>
  <cdr:relSizeAnchor xmlns:cdr="http://schemas.openxmlformats.org/drawingml/2006/chartDrawing">
    <cdr:from>
      <cdr:x>0.42644</cdr:x>
      <cdr:y>0.65066</cdr:y>
    </cdr:from>
    <cdr:to>
      <cdr:x>0.62874</cdr:x>
      <cdr:y>0.88646</cdr:y>
    </cdr:to>
    <cdr:sp macro="" textlink="">
      <cdr:nvSpPr>
        <cdr:cNvPr id="3" name="Text Box 2"/>
        <cdr:cNvSpPr txBox="1"/>
      </cdr:nvSpPr>
      <cdr:spPr>
        <a:xfrm xmlns:a="http://schemas.openxmlformats.org/drawingml/2006/main">
          <a:off x="2355852" y="1892301"/>
          <a:ext cx="1117606"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002060"/>
              </a:solidFill>
            </a:rPr>
            <a:t>reported </a:t>
          </a:r>
        </a:p>
        <a:p xmlns:a="http://schemas.openxmlformats.org/drawingml/2006/main">
          <a:pPr algn="ctr"/>
          <a:r>
            <a:rPr lang="en-US" sz="1600" b="1" dirty="0">
              <a:solidFill>
                <a:srgbClr val="002060"/>
              </a:solidFill>
            </a:rPr>
            <a:t>making a suicide plan</a:t>
          </a:r>
        </a:p>
      </cdr:txBody>
    </cdr:sp>
  </cdr:relSizeAnchor>
  <cdr:relSizeAnchor xmlns:cdr="http://schemas.openxmlformats.org/drawingml/2006/chartDrawing">
    <cdr:from>
      <cdr:x>0.72529</cdr:x>
      <cdr:y>0.71387</cdr:y>
    </cdr:from>
    <cdr:to>
      <cdr:x>0.93679</cdr:x>
      <cdr:y>0.90393</cdr:y>
    </cdr:to>
    <cdr:sp macro="" textlink="">
      <cdr:nvSpPr>
        <cdr:cNvPr id="4" name="Text Box 3"/>
        <cdr:cNvSpPr txBox="1"/>
      </cdr:nvSpPr>
      <cdr:spPr>
        <a:xfrm xmlns:a="http://schemas.openxmlformats.org/drawingml/2006/main">
          <a:off x="7626860" y="3106297"/>
          <a:ext cx="2224049" cy="8270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002060"/>
              </a:solidFill>
            </a:rPr>
            <a:t>reported</a:t>
          </a:r>
          <a:r>
            <a:rPr lang="en-US" sz="1600" b="1" baseline="0" dirty="0">
              <a:solidFill>
                <a:srgbClr val="002060"/>
              </a:solidFill>
            </a:rPr>
            <a:t> </a:t>
          </a:r>
          <a:r>
            <a:rPr lang="en-US" sz="1600" b="1" dirty="0">
              <a:solidFill>
                <a:srgbClr val="002060"/>
              </a:solidFill>
            </a:rPr>
            <a:t>attempting suicide</a:t>
          </a:r>
        </a:p>
      </cdr:txBody>
    </cdr:sp>
  </cdr:relSizeAnchor>
  <cdr:relSizeAnchor xmlns:cdr="http://schemas.openxmlformats.org/drawingml/2006/chartDrawing">
    <cdr:from>
      <cdr:x>0.18891</cdr:x>
      <cdr:y>0.91254</cdr:y>
    </cdr:from>
    <cdr:to>
      <cdr:x>0.33374</cdr:x>
      <cdr:y>0.98459</cdr:y>
    </cdr:to>
    <cdr:sp macro="" textlink="">
      <cdr:nvSpPr>
        <cdr:cNvPr id="5" name="Text Box 4"/>
        <cdr:cNvSpPr txBox="1"/>
      </cdr:nvSpPr>
      <cdr:spPr>
        <a:xfrm xmlns:a="http://schemas.openxmlformats.org/drawingml/2006/main">
          <a:off x="1986527" y="3970761"/>
          <a:ext cx="1522974" cy="313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002060"/>
              </a:solidFill>
            </a:rPr>
            <a:t>N = 1088</a:t>
          </a:r>
        </a:p>
      </cdr:txBody>
    </cdr:sp>
  </cdr:relSizeAnchor>
  <cdr:relSizeAnchor xmlns:cdr="http://schemas.openxmlformats.org/drawingml/2006/chartDrawing">
    <cdr:from>
      <cdr:x>0.64821</cdr:x>
      <cdr:y>0.92266</cdr:y>
    </cdr:from>
    <cdr:to>
      <cdr:x>0.79304</cdr:x>
      <cdr:y>0.99471</cdr:y>
    </cdr:to>
    <cdr:sp macro="" textlink="">
      <cdr:nvSpPr>
        <cdr:cNvPr id="8" name="Text Box 4">
          <a:extLst xmlns:a="http://schemas.openxmlformats.org/drawingml/2006/main">
            <a:ext uri="{FF2B5EF4-FFF2-40B4-BE49-F238E27FC236}">
              <a16:creationId xmlns:a16="http://schemas.microsoft.com/office/drawing/2014/main" id="{A0E7B4F0-58D8-43EE-862E-E2A19D404968}"/>
            </a:ext>
          </a:extLst>
        </cdr:cNvPr>
        <cdr:cNvSpPr txBox="1"/>
      </cdr:nvSpPr>
      <cdr:spPr>
        <a:xfrm xmlns:a="http://schemas.openxmlformats.org/drawingml/2006/main">
          <a:off x="6816345" y="4014824"/>
          <a:ext cx="1522974" cy="3135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002060"/>
              </a:solidFill>
            </a:rPr>
            <a:t>N = 1089</a:t>
          </a:r>
        </a:p>
      </cdr:txBody>
    </cdr:sp>
  </cdr:relSizeAnchor>
</c:userShapes>
</file>

<file path=ppt/drawings/drawing8.xml><?xml version="1.0" encoding="utf-8"?>
<c:userShapes xmlns:c="http://schemas.openxmlformats.org/drawingml/2006/chart">
  <cdr:relSizeAnchor xmlns:cdr="http://schemas.openxmlformats.org/drawingml/2006/chartDrawing">
    <cdr:from>
      <cdr:x>0.8188</cdr:x>
      <cdr:y>0.04071</cdr:y>
    </cdr:from>
    <cdr:to>
      <cdr:x>0.97051</cdr:x>
      <cdr:y>0.13284</cdr:y>
    </cdr:to>
    <cdr:sp macro="" textlink="">
      <cdr:nvSpPr>
        <cdr:cNvPr id="2" name="Text Box 19"/>
        <cdr:cNvSpPr txBox="1"/>
      </cdr:nvSpPr>
      <cdr:spPr>
        <a:xfrm xmlns:a="http://schemas.openxmlformats.org/drawingml/2006/main">
          <a:off x="8610161" y="177156"/>
          <a:ext cx="1595322" cy="400889"/>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nSpc>
              <a:spcPct val="107000"/>
            </a:lnSpc>
            <a:spcBef>
              <a:spcPts val="0"/>
            </a:spcBef>
            <a:spcAft>
              <a:spcPts val="800"/>
            </a:spcAft>
          </a:pP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 = 1084</a:t>
          </a:r>
        </a:p>
      </cdr:txBody>
    </cdr:sp>
  </cdr:relSizeAnchor>
</c:userShapes>
</file>

<file path=ppt/drawings/drawing9.xml><?xml version="1.0" encoding="utf-8"?>
<c:userShapes xmlns:c="http://schemas.openxmlformats.org/drawingml/2006/chart">
  <cdr:relSizeAnchor xmlns:cdr="http://schemas.openxmlformats.org/drawingml/2006/chartDrawing">
    <cdr:from>
      <cdr:x>0.83382</cdr:x>
      <cdr:y>0.0392</cdr:y>
    </cdr:from>
    <cdr:to>
      <cdr:x>0.98553</cdr:x>
      <cdr:y>0.13132</cdr:y>
    </cdr:to>
    <cdr:sp macro="" textlink="">
      <cdr:nvSpPr>
        <cdr:cNvPr id="2" name="Text Box 1"/>
        <cdr:cNvSpPr txBox="1"/>
      </cdr:nvSpPr>
      <cdr:spPr>
        <a:xfrm xmlns:a="http://schemas.openxmlformats.org/drawingml/2006/main">
          <a:off x="4502150" y="127000"/>
          <a:ext cx="819150" cy="298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rgbClr val="002060"/>
              </a:solidFill>
            </a:rPr>
            <a:t>N = 1077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5AD88790-71C8-4EC5-85B2-F6D3907035A8}" type="datetimeFigureOut">
              <a:rPr lang="en-US" smtClean="0"/>
              <a:t>5/25/2021</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5"/>
          </a:xfrm>
          <a:prstGeom prst="rect">
            <a:avLst/>
          </a:prstGeom>
        </p:spPr>
        <p:txBody>
          <a:bodyPr vert="horz" lIns="91431" tIns="45715" rIns="91431" bIns="45715" rtlCol="0" anchor="b"/>
          <a:lstStyle>
            <a:lvl1pPr algn="r">
              <a:defRPr sz="1200"/>
            </a:lvl1pPr>
          </a:lstStyle>
          <a:p>
            <a:fld id="{57877170-FD90-41B3-99DF-2B38FEAF128B}" type="slidenum">
              <a:rPr lang="en-US" smtClean="0"/>
              <a:t>‹#›</a:t>
            </a:fld>
            <a:endParaRPr lang="en-US"/>
          </a:p>
        </p:txBody>
      </p:sp>
    </p:spTree>
    <p:extLst>
      <p:ext uri="{BB962C8B-B14F-4D97-AF65-F5344CB8AC3E}">
        <p14:creationId xmlns:p14="http://schemas.microsoft.com/office/powerpoint/2010/main" val="261704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167" tIns="46584" rIns="93167" bIns="46584" rtlCol="0"/>
          <a:lstStyle>
            <a:lvl1pPr algn="r">
              <a:defRPr sz="1200"/>
            </a:lvl1pPr>
          </a:lstStyle>
          <a:p>
            <a:fld id="{DE3DEBE4-73E3-4C20-84BB-B60C2B8563B0}" type="datetimeFigureOut">
              <a:rPr lang="en-US" smtClean="0"/>
              <a:t>5/25/2021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4" rIns="93167" bIns="46584" rtlCol="0" anchor="b"/>
          <a:lstStyle>
            <a:lvl1pPr algn="r">
              <a:defRPr sz="1200"/>
            </a:lvl1pPr>
          </a:lstStyle>
          <a:p>
            <a:fld id="{ACC109B1-DFD6-4342-9658-4E8C474255E8}" type="slidenum">
              <a:rPr lang="en-US" smtClean="0"/>
              <a:t>‹#›</a:t>
            </a:fld>
            <a:endParaRPr lang="en-US"/>
          </a:p>
        </p:txBody>
      </p:sp>
    </p:spTree>
    <p:extLst>
      <p:ext uri="{BB962C8B-B14F-4D97-AF65-F5344CB8AC3E}">
        <p14:creationId xmlns:p14="http://schemas.microsoft.com/office/powerpoint/2010/main" val="209052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676">
              <a:defRPr/>
            </a:pPr>
            <a:fld id="{B03879B4-2B58-4AAC-85C7-37A261C80051}" type="slidenum">
              <a:rPr lang="en-US">
                <a:solidFill>
                  <a:prstClr val="black"/>
                </a:solidFill>
                <a:latin typeface="Calibri" panose="020F0502020204030204"/>
              </a:rPr>
              <a:pPr defTabSz="93167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44854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4849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5085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9235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11633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224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57132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8383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94954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5230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724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1a922141a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1a922141a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82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3996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96498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0216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YASS, we asked respondents if certain</a:t>
            </a:r>
            <a:r>
              <a:rPr lang="en-US" baseline="0" dirty="0"/>
              <a:t> aspects of their health or health behavior had changed since COVID. This graph shows those issues that had increased, including 39% who said that they had increased their alcohol/other drug use either somewhat or greatly.  However, many more identified anxiety, a sense of isolation, and depression as having increased, all factors that could contribute to substance use risk.</a:t>
            </a:r>
            <a:endParaRPr lang="en-US" dirty="0"/>
          </a:p>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70215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90120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90871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109B1-DFD6-4342-9658-4E8C474255E8}" type="slidenum">
              <a:rPr lang="en-US" smtClean="0"/>
              <a:t>51</a:t>
            </a:fld>
            <a:endParaRPr lang="en-US"/>
          </a:p>
        </p:txBody>
      </p:sp>
    </p:spTree>
    <p:extLst>
      <p:ext uri="{BB962C8B-B14F-4D97-AF65-F5344CB8AC3E}">
        <p14:creationId xmlns:p14="http://schemas.microsoft.com/office/powerpoint/2010/main" val="340251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109B1-DFD6-4342-9658-4E8C474255E8}" type="slidenum">
              <a:rPr lang="en-US" smtClean="0"/>
              <a:t>52</a:t>
            </a:fld>
            <a:endParaRPr lang="en-US"/>
          </a:p>
        </p:txBody>
      </p:sp>
    </p:spTree>
    <p:extLst>
      <p:ext uri="{BB962C8B-B14F-4D97-AF65-F5344CB8AC3E}">
        <p14:creationId xmlns:p14="http://schemas.microsoft.com/office/powerpoint/2010/main" val="105602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C109B1-DFD6-4342-9658-4E8C474255E8}" type="slidenum">
              <a:rPr lang="en-US" smtClean="0"/>
              <a:t>8</a:t>
            </a:fld>
            <a:endParaRPr lang="en-US"/>
          </a:p>
        </p:txBody>
      </p:sp>
    </p:spTree>
    <p:extLst>
      <p:ext uri="{BB962C8B-B14F-4D97-AF65-F5344CB8AC3E}">
        <p14:creationId xmlns:p14="http://schemas.microsoft.com/office/powerpoint/2010/main" val="406694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Effects include anxiety,</a:t>
            </a:r>
            <a:r>
              <a:rPr lang="en-US" baseline="0" dirty="0" smtClean="0"/>
              <a:t> depression, isolation, financial insecurity, etc.</a:t>
            </a:r>
            <a:endParaRPr lang="en-US" dirty="0"/>
          </a:p>
        </p:txBody>
      </p:sp>
      <p:sp>
        <p:nvSpPr>
          <p:cNvPr id="4" name="Slide Number Placeholder 3"/>
          <p:cNvSpPr>
            <a:spLocks noGrp="1"/>
          </p:cNvSpPr>
          <p:nvPr>
            <p:ph type="sldNum" sz="quarter" idx="10"/>
          </p:nvPr>
        </p:nvSpPr>
        <p:spPr/>
        <p:txBody>
          <a:bodyPr/>
          <a:lstStyle/>
          <a:p>
            <a:fld id="{ACC109B1-DFD6-4342-9658-4E8C474255E8}" type="slidenum">
              <a:rPr lang="en-US" smtClean="0"/>
              <a:t>9</a:t>
            </a:fld>
            <a:endParaRPr lang="en-US"/>
          </a:p>
        </p:txBody>
      </p:sp>
    </p:spTree>
    <p:extLst>
      <p:ext uri="{BB962C8B-B14F-4D97-AF65-F5344CB8AC3E}">
        <p14:creationId xmlns:p14="http://schemas.microsoft.com/office/powerpoint/2010/main" val="285899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19892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a:t>
            </a:r>
            <a:r>
              <a:rPr lang="en-US" baseline="0" dirty="0" smtClean="0"/>
              <a:t> lower % of male respondents than phase 1</a:t>
            </a:r>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397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Slightly higher % of whites, lower non-whites</a:t>
            </a:r>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319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students, 62% employed, 14% unemployed, 2% stay at home, 2% in the military</a:t>
            </a:r>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55936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879B4-2B58-4AAC-85C7-37A261C8005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0113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3D601E-3AA7-4760-B51E-E33F7B00A9F8}"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291369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D59FD-A188-4DFC-965B-9D1EE5B2A86A}"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415053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6F611-75FE-4A7F-B445-7D0FE3E44833}"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179829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164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F45B6B-3E66-417E-B200-4EDC48840314}"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262371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782F8-32F0-4753-87EB-7FF53EDA996F}"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243304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BA048-5D2C-4A0C-A755-EB00C24C8F88}"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90057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4F5F3-64E0-4A06-9CA4-B526FD0037BC}" type="datetime1">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273008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70DA36-5520-41BF-827B-FA59A8EB1AAB}" type="datetime1">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53773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02B56-8E5D-4693-AC71-74736815677E}" type="datetime1">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73356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9CB05-BA11-4A7E-B569-62619ADEB3F3}"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39331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8DD86-8CD9-4B04-BC84-8ADE63DB05F8}"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8F3E6-B2A2-406B-BC31-11B5CF379E26}" type="slidenum">
              <a:rPr lang="en-US" smtClean="0"/>
              <a:t>‹#›</a:t>
            </a:fld>
            <a:endParaRPr lang="en-US"/>
          </a:p>
        </p:txBody>
      </p:sp>
    </p:spTree>
    <p:extLst>
      <p:ext uri="{BB962C8B-B14F-4D97-AF65-F5344CB8AC3E}">
        <p14:creationId xmlns:p14="http://schemas.microsoft.com/office/powerpoint/2010/main" val="54949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0BD3C-2F6A-45D4-9D43-C97C36379E0D}" type="datetime1">
              <a:rPr lang="en-US" smtClean="0"/>
              <a:t>5/25/2021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8F3E6-B2A2-406B-BC31-11B5CF379E26}" type="slidenum">
              <a:rPr lang="en-US" smtClean="0"/>
              <a:t>‹#›</a:t>
            </a:fld>
            <a:endParaRPr lang="en-US"/>
          </a:p>
        </p:txBody>
      </p:sp>
    </p:spTree>
    <p:extLst>
      <p:ext uri="{BB962C8B-B14F-4D97-AF65-F5344CB8AC3E}">
        <p14:creationId xmlns:p14="http://schemas.microsoft.com/office/powerpoint/2010/main" val="1051436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preventionportal.ctdata.org/" TargetMode="External"/><Relationship Id="rId2" Type="http://schemas.openxmlformats.org/officeDocument/2006/relationships/hyperlink" Target="mailto:sussman@uchc.edu"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697" y="1266277"/>
            <a:ext cx="10896600" cy="1336618"/>
          </a:xfrm>
          <a:effectLst>
            <a:outerShdw blurRad="50800" dist="38100" dir="2700000" algn="tl" rotWithShape="0">
              <a:prstClr val="black">
                <a:alpha val="40000"/>
              </a:prstClr>
            </a:outerShdw>
          </a:effectLst>
        </p:spPr>
        <p:txBody>
          <a:bodyPr>
            <a:normAutofit fontScale="90000"/>
          </a:bodyPr>
          <a:lstStyle/>
          <a:p>
            <a:r>
              <a:rPr lang="en-US" sz="4400" b="1" dirty="0">
                <a:solidFill>
                  <a:srgbClr val="002060"/>
                </a:solidFill>
                <a:latin typeface="+mn-lt"/>
              </a:rPr>
              <a:t>Connecticut’s Young Adults Speak Their Minds: Results of the </a:t>
            </a:r>
            <a:r>
              <a:rPr lang="en-US" sz="4400" b="1" i="1" dirty="0">
                <a:solidFill>
                  <a:srgbClr val="002060"/>
                </a:solidFill>
                <a:latin typeface="+mn-lt"/>
              </a:rPr>
              <a:t>Young Adults Statewide</a:t>
            </a:r>
            <a:r>
              <a:rPr lang="en-US" sz="4400" b="1" dirty="0">
                <a:solidFill>
                  <a:srgbClr val="002060"/>
                </a:solidFill>
                <a:latin typeface="+mn-lt"/>
              </a:rPr>
              <a:t> Survey</a:t>
            </a:r>
          </a:p>
        </p:txBody>
      </p:sp>
      <p:pic>
        <p:nvPicPr>
          <p:cNvPr id="8" name="Picture 7"/>
          <p:cNvPicPr>
            <a:picLocks noChangeAspect="1"/>
          </p:cNvPicPr>
          <p:nvPr/>
        </p:nvPicPr>
        <p:blipFill>
          <a:blip r:embed="rId3"/>
          <a:stretch>
            <a:fillRect/>
          </a:stretch>
        </p:blipFill>
        <p:spPr>
          <a:xfrm>
            <a:off x="5225085" y="337183"/>
            <a:ext cx="1453454" cy="559021"/>
          </a:xfrm>
          <a:prstGeom prst="rect">
            <a:avLst/>
          </a:prstGeom>
        </p:spPr>
      </p:pic>
      <p:cxnSp>
        <p:nvCxnSpPr>
          <p:cNvPr id="16" name="Straight Connector 15"/>
          <p:cNvCxnSpPr/>
          <p:nvPr/>
        </p:nvCxnSpPr>
        <p:spPr>
          <a:xfrm>
            <a:off x="647697" y="2819827"/>
            <a:ext cx="10896819" cy="6210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697" y="205439"/>
            <a:ext cx="983615" cy="825815"/>
          </a:xfrm>
          <a:prstGeom prst="rect">
            <a:avLst/>
          </a:prstGeom>
        </p:spPr>
      </p:pic>
      <p:pic>
        <p:nvPicPr>
          <p:cNvPr id="12" name="Picture 11" descr="CPES logo final 022818"/>
          <p:cNvPicPr/>
          <p:nvPr/>
        </p:nvPicPr>
        <p:blipFill>
          <a:blip r:embed="rId5" cstate="print">
            <a:extLst>
              <a:ext uri="{28A0092B-C50C-407E-A947-70E740481C1C}">
                <a14:useLocalDpi xmlns:a14="http://schemas.microsoft.com/office/drawing/2010/main"/>
              </a:ext>
            </a:extLst>
          </a:blip>
          <a:srcRect/>
          <a:stretch>
            <a:fillRect/>
          </a:stretch>
        </p:blipFill>
        <p:spPr bwMode="auto">
          <a:xfrm>
            <a:off x="10272313" y="252751"/>
            <a:ext cx="1337183" cy="727886"/>
          </a:xfrm>
          <a:prstGeom prst="rect">
            <a:avLst/>
          </a:prstGeom>
          <a:noFill/>
          <a:ln>
            <a:noFill/>
          </a:ln>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98F3E6-B2A2-406B-BC31-11B5CF379E2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647697" y="3243791"/>
            <a:ext cx="10896819" cy="2954655"/>
          </a:xfrm>
          <a:prstGeom prst="rect">
            <a:avLst/>
          </a:prstGeom>
          <a:noFill/>
        </p:spPr>
        <p:txBody>
          <a:bodyPr wrap="square" rtlCol="0">
            <a:spAutoFit/>
          </a:bodyPr>
          <a:lstStyle/>
          <a:p>
            <a:pPr lvl="0" algn="ctr">
              <a:defRPr/>
            </a:pPr>
            <a:r>
              <a:rPr lang="en-US" sz="2800" b="1" dirty="0">
                <a:solidFill>
                  <a:srgbClr val="002060"/>
                </a:solidFill>
              </a:rPr>
              <a:t> </a:t>
            </a:r>
            <a:r>
              <a:rPr lang="en-US" sz="3000" b="1" dirty="0">
                <a:solidFill>
                  <a:srgbClr val="002060"/>
                </a:solidFill>
              </a:rPr>
              <a:t>Connecticut Healthy Campus Initiative Virtual Meeting</a:t>
            </a:r>
          </a:p>
          <a:p>
            <a:pPr lvl="0" algn="ctr">
              <a:defRPr/>
            </a:pPr>
            <a:r>
              <a:rPr lang="en-US" sz="3000" b="1" dirty="0">
                <a:solidFill>
                  <a:srgbClr val="002060"/>
                </a:solidFill>
              </a:rPr>
              <a:t>Friday, November 13, 2020, 9:30 am</a:t>
            </a:r>
            <a:endParaRPr kumimoji="0" lang="en-US" sz="3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0" b="1" dirty="0">
              <a:solidFill>
                <a:srgbClr val="002060"/>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Jennifer Sussman, MFA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002060"/>
                </a:solidFill>
                <a:latin typeface="Calibri" panose="020F0502020204030204"/>
              </a:rPr>
              <a:t>DMHAS Center for Prevention Evaluation and Statistics (CPES)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002060"/>
                </a:solidFill>
                <a:latin typeface="Calibri" panose="020F0502020204030204"/>
              </a:rPr>
              <a:t>at UConn Health</a:t>
            </a:r>
            <a:endParaRPr kumimoji="0" lang="en-US" sz="3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41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041" y="365760"/>
            <a:ext cx="11287073" cy="6140581"/>
          </a:xfrm>
          <a:prstGeom prst="rect">
            <a:avLst/>
          </a:prstGeom>
        </p:spPr>
      </p:pic>
    </p:spTree>
    <p:extLst>
      <p:ext uri="{BB962C8B-B14F-4D97-AF65-F5344CB8AC3E}">
        <p14:creationId xmlns:p14="http://schemas.microsoft.com/office/powerpoint/2010/main" val="775823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326" y="243934"/>
            <a:ext cx="9722036"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Respondent Age: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11</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3" name="Content Placeholder 12">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731296882"/>
              </p:ext>
            </p:extLst>
          </p:nvPr>
        </p:nvGraphicFramePr>
        <p:xfrm>
          <a:off x="838200" y="1200150"/>
          <a:ext cx="10515600" cy="4976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179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137941"/>
            <a:ext cx="11115040" cy="867899"/>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Respondent Gender Identity: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a:t>
            </a:r>
            <a:r>
              <a:rPr lang="en-US" sz="3000" dirty="0" smtClean="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
            </a:r>
            <a:br>
              <a:rPr lang="en-US" sz="3000" dirty="0" smtClean="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br>
            <a:r>
              <a:rPr lang="en-US" sz="3000" dirty="0" smtClean="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12</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1277600" y="137942"/>
            <a:ext cx="743703" cy="395928"/>
          </a:xfrm>
          <a:prstGeom prst="rect">
            <a:avLst/>
          </a:prstGeom>
        </p:spPr>
      </p:pic>
      <p:graphicFrame>
        <p:nvGraphicFramePr>
          <p:cNvPr id="10" name="Content Placeholder 9">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1250159007"/>
              </p:ext>
            </p:extLst>
          </p:nvPr>
        </p:nvGraphicFramePr>
        <p:xfrm>
          <a:off x="838200" y="1409700"/>
          <a:ext cx="10515600" cy="47672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67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Respondent Race/Ethnicity: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13</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2030837498"/>
              </p:ext>
            </p:extLst>
          </p:nvPr>
        </p:nvGraphicFramePr>
        <p:xfrm>
          <a:off x="838200" y="1123950"/>
          <a:ext cx="10715625" cy="523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538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Respondent Work or School Status: </a:t>
            </a:r>
            <a:r>
              <a:rPr lang="en-US" sz="3000" i="1" dirty="0">
                <a:solidFill>
                  <a:srgbClr val="002060"/>
                </a:solidFill>
                <a:latin typeface="+mn-lt"/>
                <a:ea typeface="+mn-ea"/>
                <a:cs typeface="Arial" panose="020B0604020202020204" pitchFamily="34" charset="0"/>
              </a:rPr>
              <a:t>Young Adult Statewide </a:t>
            </a:r>
            <a:r>
              <a:rPr lang="en-US" sz="3000" dirty="0">
                <a:solidFill>
                  <a:srgbClr val="002060"/>
                </a:solidFill>
                <a:latin typeface="+mn-lt"/>
                <a:ea typeface="+mn-ea"/>
                <a:cs typeface="Arial" panose="020B0604020202020204" pitchFamily="34" charset="0"/>
              </a:rPr>
              <a:t>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14</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1244872344"/>
              </p:ext>
            </p:extLst>
          </p:nvPr>
        </p:nvGraphicFramePr>
        <p:xfrm>
          <a:off x="838200" y="1165244"/>
          <a:ext cx="10515600" cy="442694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70332C3-74CE-4B32-8CB2-00B15C3C93D7}"/>
              </a:ext>
            </a:extLst>
          </p:cNvPr>
          <p:cNvSpPr txBox="1"/>
          <p:nvPr/>
        </p:nvSpPr>
        <p:spPr>
          <a:xfrm>
            <a:off x="1828800" y="5435025"/>
            <a:ext cx="923925" cy="584775"/>
          </a:xfrm>
          <a:prstGeom prst="rect">
            <a:avLst/>
          </a:prstGeom>
          <a:noFill/>
        </p:spPr>
        <p:txBody>
          <a:bodyPr wrap="square" rtlCol="0">
            <a:spAutoFit/>
          </a:bodyPr>
          <a:lstStyle/>
          <a:p>
            <a:pPr algn="ctr"/>
            <a:r>
              <a:rPr lang="en-US" sz="1600" dirty="0">
                <a:solidFill>
                  <a:srgbClr val="002060"/>
                </a:solidFill>
              </a:rPr>
              <a:t>Student, full-time</a:t>
            </a:r>
          </a:p>
        </p:txBody>
      </p:sp>
      <p:sp>
        <p:nvSpPr>
          <p:cNvPr id="11" name="TextBox 10">
            <a:extLst>
              <a:ext uri="{FF2B5EF4-FFF2-40B4-BE49-F238E27FC236}">
                <a16:creationId xmlns:a16="http://schemas.microsoft.com/office/drawing/2014/main" id="{A76D40FC-103F-47DF-B1D4-C7F415C3418B}"/>
              </a:ext>
            </a:extLst>
          </p:cNvPr>
          <p:cNvSpPr txBox="1"/>
          <p:nvPr/>
        </p:nvSpPr>
        <p:spPr>
          <a:xfrm>
            <a:off x="3052762" y="5430261"/>
            <a:ext cx="1162050" cy="584775"/>
          </a:xfrm>
          <a:prstGeom prst="rect">
            <a:avLst/>
          </a:prstGeom>
          <a:noFill/>
        </p:spPr>
        <p:txBody>
          <a:bodyPr wrap="square" rtlCol="0">
            <a:spAutoFit/>
          </a:bodyPr>
          <a:lstStyle/>
          <a:p>
            <a:pPr algn="ctr"/>
            <a:r>
              <a:rPr lang="en-US" sz="1600" dirty="0">
                <a:solidFill>
                  <a:srgbClr val="002060"/>
                </a:solidFill>
              </a:rPr>
              <a:t>Student, part-time</a:t>
            </a:r>
          </a:p>
        </p:txBody>
      </p:sp>
      <p:sp>
        <p:nvSpPr>
          <p:cNvPr id="12" name="TextBox 11">
            <a:extLst>
              <a:ext uri="{FF2B5EF4-FFF2-40B4-BE49-F238E27FC236}">
                <a16:creationId xmlns:a16="http://schemas.microsoft.com/office/drawing/2014/main" id="{807C5CDB-A06A-42DC-9876-C1334B3AB250}"/>
              </a:ext>
            </a:extLst>
          </p:cNvPr>
          <p:cNvSpPr txBox="1"/>
          <p:nvPr/>
        </p:nvSpPr>
        <p:spPr>
          <a:xfrm>
            <a:off x="4412455" y="5430259"/>
            <a:ext cx="1238250" cy="584775"/>
          </a:xfrm>
          <a:prstGeom prst="rect">
            <a:avLst/>
          </a:prstGeom>
          <a:noFill/>
        </p:spPr>
        <p:txBody>
          <a:bodyPr wrap="square" rtlCol="0">
            <a:spAutoFit/>
          </a:bodyPr>
          <a:lstStyle/>
          <a:p>
            <a:pPr algn="ctr"/>
            <a:r>
              <a:rPr lang="en-US" sz="1600" dirty="0">
                <a:solidFill>
                  <a:srgbClr val="002060"/>
                </a:solidFill>
              </a:rPr>
              <a:t>Employed full-time</a:t>
            </a:r>
          </a:p>
        </p:txBody>
      </p:sp>
      <p:sp>
        <p:nvSpPr>
          <p:cNvPr id="13" name="TextBox 12">
            <a:extLst>
              <a:ext uri="{FF2B5EF4-FFF2-40B4-BE49-F238E27FC236}">
                <a16:creationId xmlns:a16="http://schemas.microsoft.com/office/drawing/2014/main" id="{123E92A2-6AC6-45BE-9076-FAD4C679921B}"/>
              </a:ext>
            </a:extLst>
          </p:cNvPr>
          <p:cNvSpPr txBox="1"/>
          <p:nvPr/>
        </p:nvSpPr>
        <p:spPr>
          <a:xfrm>
            <a:off x="5724526" y="5430260"/>
            <a:ext cx="1371600" cy="584775"/>
          </a:xfrm>
          <a:prstGeom prst="rect">
            <a:avLst/>
          </a:prstGeom>
          <a:noFill/>
        </p:spPr>
        <p:txBody>
          <a:bodyPr wrap="square" rtlCol="0">
            <a:spAutoFit/>
          </a:bodyPr>
          <a:lstStyle/>
          <a:p>
            <a:pPr algn="ctr"/>
            <a:r>
              <a:rPr lang="en-US" sz="1600" dirty="0">
                <a:solidFill>
                  <a:srgbClr val="002060"/>
                </a:solidFill>
              </a:rPr>
              <a:t>Employed part-time</a:t>
            </a:r>
          </a:p>
        </p:txBody>
      </p:sp>
      <p:sp>
        <p:nvSpPr>
          <p:cNvPr id="14" name="TextBox 13">
            <a:extLst>
              <a:ext uri="{FF2B5EF4-FFF2-40B4-BE49-F238E27FC236}">
                <a16:creationId xmlns:a16="http://schemas.microsoft.com/office/drawing/2014/main" id="{CE86A579-09C6-42C2-9A7F-E09B354ED0D3}"/>
              </a:ext>
            </a:extLst>
          </p:cNvPr>
          <p:cNvSpPr txBox="1"/>
          <p:nvPr/>
        </p:nvSpPr>
        <p:spPr>
          <a:xfrm>
            <a:off x="7122321" y="5430259"/>
            <a:ext cx="1257300" cy="584775"/>
          </a:xfrm>
          <a:prstGeom prst="rect">
            <a:avLst/>
          </a:prstGeom>
          <a:noFill/>
        </p:spPr>
        <p:txBody>
          <a:bodyPr wrap="square" rtlCol="0">
            <a:spAutoFit/>
          </a:bodyPr>
          <a:lstStyle/>
          <a:p>
            <a:pPr algn="ctr"/>
            <a:r>
              <a:rPr lang="en-US" sz="1600" dirty="0">
                <a:solidFill>
                  <a:srgbClr val="002060"/>
                </a:solidFill>
              </a:rPr>
              <a:t>Stay at home parent</a:t>
            </a:r>
          </a:p>
        </p:txBody>
      </p:sp>
      <p:sp>
        <p:nvSpPr>
          <p:cNvPr id="15" name="TextBox 14">
            <a:extLst>
              <a:ext uri="{FF2B5EF4-FFF2-40B4-BE49-F238E27FC236}">
                <a16:creationId xmlns:a16="http://schemas.microsoft.com/office/drawing/2014/main" id="{EBB2382A-598B-4C35-9563-989A422E3F8E}"/>
              </a:ext>
            </a:extLst>
          </p:cNvPr>
          <p:cNvSpPr txBox="1"/>
          <p:nvPr/>
        </p:nvSpPr>
        <p:spPr>
          <a:xfrm>
            <a:off x="8405816" y="5430258"/>
            <a:ext cx="1462087" cy="830997"/>
          </a:xfrm>
          <a:prstGeom prst="rect">
            <a:avLst/>
          </a:prstGeom>
          <a:noFill/>
        </p:spPr>
        <p:txBody>
          <a:bodyPr wrap="square" rtlCol="0">
            <a:spAutoFit/>
          </a:bodyPr>
          <a:lstStyle/>
          <a:p>
            <a:pPr algn="ctr"/>
            <a:r>
              <a:rPr lang="en-US" sz="1600" dirty="0">
                <a:solidFill>
                  <a:srgbClr val="002060"/>
                </a:solidFill>
              </a:rPr>
              <a:t>Not employed, looking for work</a:t>
            </a:r>
          </a:p>
        </p:txBody>
      </p:sp>
      <p:sp>
        <p:nvSpPr>
          <p:cNvPr id="16" name="TextBox 15">
            <a:extLst>
              <a:ext uri="{FF2B5EF4-FFF2-40B4-BE49-F238E27FC236}">
                <a16:creationId xmlns:a16="http://schemas.microsoft.com/office/drawing/2014/main" id="{EC0BCC8C-C8B2-44B7-96EF-9557A58956B3}"/>
              </a:ext>
            </a:extLst>
          </p:cNvPr>
          <p:cNvSpPr txBox="1"/>
          <p:nvPr/>
        </p:nvSpPr>
        <p:spPr>
          <a:xfrm>
            <a:off x="9867903" y="5430258"/>
            <a:ext cx="1466850" cy="830997"/>
          </a:xfrm>
          <a:prstGeom prst="rect">
            <a:avLst/>
          </a:prstGeom>
          <a:noFill/>
        </p:spPr>
        <p:txBody>
          <a:bodyPr wrap="square" rtlCol="0">
            <a:spAutoFit/>
          </a:bodyPr>
          <a:lstStyle/>
          <a:p>
            <a:pPr algn="ctr"/>
            <a:r>
              <a:rPr lang="en-US" sz="1600" dirty="0">
                <a:solidFill>
                  <a:srgbClr val="002060"/>
                </a:solidFill>
              </a:rPr>
              <a:t>Not employed, not looking for work</a:t>
            </a:r>
          </a:p>
        </p:txBody>
      </p:sp>
    </p:spTree>
    <p:extLst>
      <p:ext uri="{BB962C8B-B14F-4D97-AF65-F5344CB8AC3E}">
        <p14:creationId xmlns:p14="http://schemas.microsoft.com/office/powerpoint/2010/main" val="51496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Respondent Living Arrangement: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15</a:t>
            </a:fld>
            <a:endParaRPr lang="en-US" dirty="0"/>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0700-000002000000}"/>
              </a:ext>
            </a:extLst>
          </p:cNvPr>
          <p:cNvGraphicFramePr>
            <a:graphicFrameLocks noGrp="1"/>
          </p:cNvGraphicFramePr>
          <p:nvPr>
            <p:ph idx="1"/>
            <p:extLst>
              <p:ext uri="{D42A27DB-BD31-4B8C-83A1-F6EECF244321}">
                <p14:modId xmlns:p14="http://schemas.microsoft.com/office/powerpoint/2010/main" val="2896983134"/>
              </p:ext>
            </p:extLst>
          </p:nvPr>
        </p:nvGraphicFramePr>
        <p:xfrm>
          <a:off x="714375" y="1152525"/>
          <a:ext cx="10934699" cy="501015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82F5B64-1105-430D-8731-144AFF4EEE65}"/>
              </a:ext>
            </a:extLst>
          </p:cNvPr>
          <p:cNvSpPr txBox="1"/>
          <p:nvPr/>
        </p:nvSpPr>
        <p:spPr>
          <a:xfrm>
            <a:off x="1514473" y="5674736"/>
            <a:ext cx="1333499" cy="584775"/>
          </a:xfrm>
          <a:prstGeom prst="rect">
            <a:avLst/>
          </a:prstGeom>
          <a:noFill/>
        </p:spPr>
        <p:txBody>
          <a:bodyPr wrap="square" rtlCol="0">
            <a:spAutoFit/>
          </a:bodyPr>
          <a:lstStyle/>
          <a:p>
            <a:pPr algn="ctr"/>
            <a:r>
              <a:rPr lang="en-US" sz="1600" dirty="0">
                <a:solidFill>
                  <a:srgbClr val="002060"/>
                </a:solidFill>
              </a:rPr>
              <a:t>With parent/</a:t>
            </a:r>
          </a:p>
          <a:p>
            <a:pPr algn="ctr"/>
            <a:r>
              <a:rPr lang="en-US" sz="1600" dirty="0">
                <a:solidFill>
                  <a:srgbClr val="002060"/>
                </a:solidFill>
              </a:rPr>
              <a:t>family</a:t>
            </a:r>
          </a:p>
        </p:txBody>
      </p:sp>
      <p:sp>
        <p:nvSpPr>
          <p:cNvPr id="6" name="TextBox 5">
            <a:extLst>
              <a:ext uri="{FF2B5EF4-FFF2-40B4-BE49-F238E27FC236}">
                <a16:creationId xmlns:a16="http://schemas.microsoft.com/office/drawing/2014/main" id="{FD2120B5-3A16-4708-9FAE-71E647AD36D6}"/>
              </a:ext>
            </a:extLst>
          </p:cNvPr>
          <p:cNvSpPr txBox="1"/>
          <p:nvPr/>
        </p:nvSpPr>
        <p:spPr>
          <a:xfrm>
            <a:off x="3486147" y="5674737"/>
            <a:ext cx="914400" cy="584775"/>
          </a:xfrm>
          <a:prstGeom prst="rect">
            <a:avLst/>
          </a:prstGeom>
          <a:noFill/>
        </p:spPr>
        <p:txBody>
          <a:bodyPr wrap="square" rtlCol="0">
            <a:spAutoFit/>
          </a:bodyPr>
          <a:lstStyle/>
          <a:p>
            <a:pPr algn="ctr"/>
            <a:r>
              <a:rPr lang="en-US" sz="1600" dirty="0">
                <a:solidFill>
                  <a:srgbClr val="002060"/>
                </a:solidFill>
              </a:rPr>
              <a:t>College campus</a:t>
            </a:r>
          </a:p>
        </p:txBody>
      </p:sp>
      <p:sp>
        <p:nvSpPr>
          <p:cNvPr id="11" name="TextBox 10">
            <a:extLst>
              <a:ext uri="{FF2B5EF4-FFF2-40B4-BE49-F238E27FC236}">
                <a16:creationId xmlns:a16="http://schemas.microsoft.com/office/drawing/2014/main" id="{5E8BE68C-6120-40BA-B84D-83DE58E33631}"/>
              </a:ext>
            </a:extLst>
          </p:cNvPr>
          <p:cNvSpPr txBox="1"/>
          <p:nvPr/>
        </p:nvSpPr>
        <p:spPr>
          <a:xfrm>
            <a:off x="4648198" y="5674737"/>
            <a:ext cx="1962152" cy="584775"/>
          </a:xfrm>
          <a:prstGeom prst="rect">
            <a:avLst/>
          </a:prstGeom>
          <a:noFill/>
        </p:spPr>
        <p:txBody>
          <a:bodyPr wrap="square" rtlCol="0">
            <a:spAutoFit/>
          </a:bodyPr>
          <a:lstStyle/>
          <a:p>
            <a:pPr algn="ctr"/>
            <a:r>
              <a:rPr lang="en-US" sz="1600" dirty="0">
                <a:solidFill>
                  <a:srgbClr val="002060"/>
                </a:solidFill>
              </a:rPr>
              <a:t>House/apartment (alone/roommate(s))</a:t>
            </a:r>
          </a:p>
        </p:txBody>
      </p:sp>
      <p:sp>
        <p:nvSpPr>
          <p:cNvPr id="12" name="TextBox 11">
            <a:extLst>
              <a:ext uri="{FF2B5EF4-FFF2-40B4-BE49-F238E27FC236}">
                <a16:creationId xmlns:a16="http://schemas.microsoft.com/office/drawing/2014/main" id="{D5F2F3F8-1A10-4AC0-827D-BDCAE00EC097}"/>
              </a:ext>
            </a:extLst>
          </p:cNvPr>
          <p:cNvSpPr txBox="1"/>
          <p:nvPr/>
        </p:nvSpPr>
        <p:spPr>
          <a:xfrm>
            <a:off x="6767513" y="5674736"/>
            <a:ext cx="1333500" cy="584775"/>
          </a:xfrm>
          <a:prstGeom prst="rect">
            <a:avLst/>
          </a:prstGeom>
          <a:noFill/>
        </p:spPr>
        <p:txBody>
          <a:bodyPr wrap="square" rtlCol="0">
            <a:spAutoFit/>
          </a:bodyPr>
          <a:lstStyle/>
          <a:p>
            <a:pPr algn="ctr"/>
            <a:r>
              <a:rPr lang="en-US" sz="1600" dirty="0">
                <a:solidFill>
                  <a:srgbClr val="002060"/>
                </a:solidFill>
              </a:rPr>
              <a:t>With spouse or partner</a:t>
            </a:r>
          </a:p>
        </p:txBody>
      </p:sp>
      <p:sp>
        <p:nvSpPr>
          <p:cNvPr id="13" name="TextBox 12">
            <a:extLst>
              <a:ext uri="{FF2B5EF4-FFF2-40B4-BE49-F238E27FC236}">
                <a16:creationId xmlns:a16="http://schemas.microsoft.com/office/drawing/2014/main" id="{37F34A73-DB4B-4976-9B46-EBFC4ABD5749}"/>
              </a:ext>
            </a:extLst>
          </p:cNvPr>
          <p:cNvSpPr txBox="1"/>
          <p:nvPr/>
        </p:nvSpPr>
        <p:spPr>
          <a:xfrm>
            <a:off x="8493919" y="5674736"/>
            <a:ext cx="1333500" cy="584775"/>
          </a:xfrm>
          <a:prstGeom prst="rect">
            <a:avLst/>
          </a:prstGeom>
          <a:noFill/>
        </p:spPr>
        <p:txBody>
          <a:bodyPr wrap="square" rtlCol="0">
            <a:spAutoFit/>
          </a:bodyPr>
          <a:lstStyle/>
          <a:p>
            <a:pPr algn="ctr"/>
            <a:r>
              <a:rPr lang="en-US" sz="1600" dirty="0">
                <a:solidFill>
                  <a:srgbClr val="002060"/>
                </a:solidFill>
              </a:rPr>
              <a:t>Institutional setting</a:t>
            </a:r>
          </a:p>
        </p:txBody>
      </p:sp>
      <p:sp>
        <p:nvSpPr>
          <p:cNvPr id="14" name="TextBox 13">
            <a:extLst>
              <a:ext uri="{FF2B5EF4-FFF2-40B4-BE49-F238E27FC236}">
                <a16:creationId xmlns:a16="http://schemas.microsoft.com/office/drawing/2014/main" id="{E3F3126C-6C94-4151-B9D1-EBB0A1E470FF}"/>
              </a:ext>
            </a:extLst>
          </p:cNvPr>
          <p:cNvSpPr txBox="1"/>
          <p:nvPr/>
        </p:nvSpPr>
        <p:spPr>
          <a:xfrm>
            <a:off x="9850623" y="5674736"/>
            <a:ext cx="1895475" cy="584775"/>
          </a:xfrm>
          <a:prstGeom prst="rect">
            <a:avLst/>
          </a:prstGeom>
          <a:noFill/>
        </p:spPr>
        <p:txBody>
          <a:bodyPr wrap="square" rtlCol="0">
            <a:spAutoFit/>
          </a:bodyPr>
          <a:lstStyle/>
          <a:p>
            <a:pPr algn="ctr"/>
            <a:r>
              <a:rPr lang="en-US" sz="1600" dirty="0">
                <a:solidFill>
                  <a:srgbClr val="002060"/>
                </a:solidFill>
              </a:rPr>
              <a:t>Homeless/shelter/</a:t>
            </a:r>
          </a:p>
          <a:p>
            <a:pPr algn="ctr"/>
            <a:r>
              <a:rPr lang="en-US" sz="1600" dirty="0">
                <a:solidFill>
                  <a:srgbClr val="002060"/>
                </a:solidFill>
              </a:rPr>
              <a:t>emergency housing</a:t>
            </a:r>
          </a:p>
        </p:txBody>
      </p:sp>
    </p:spTree>
    <p:extLst>
      <p:ext uri="{BB962C8B-B14F-4D97-AF65-F5344CB8AC3E}">
        <p14:creationId xmlns:p14="http://schemas.microsoft.com/office/powerpoint/2010/main" val="380356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EBCAD-AB55-4F83-B6BB-1317273E92A4}"/>
              </a:ext>
            </a:extLst>
          </p:cNvPr>
          <p:cNvSpPr>
            <a:spLocks noGrp="1"/>
          </p:cNvSpPr>
          <p:nvPr>
            <p:ph type="sldNum" sz="quarter" idx="12"/>
          </p:nvPr>
        </p:nvSpPr>
        <p:spPr/>
        <p:txBody>
          <a:bodyPr/>
          <a:lstStyle/>
          <a:p>
            <a:fld id="{C498F3E6-B2A2-406B-BC31-11B5CF379E26}" type="slidenum">
              <a:rPr lang="en-US" smtClean="0"/>
              <a:t>16</a:t>
            </a:fld>
            <a:endParaRPr lang="en-US"/>
          </a:p>
        </p:txBody>
      </p:sp>
      <p:sp>
        <p:nvSpPr>
          <p:cNvPr id="3" name="Title 1">
            <a:extLst>
              <a:ext uri="{FF2B5EF4-FFF2-40B4-BE49-F238E27FC236}">
                <a16:creationId xmlns:a16="http://schemas.microsoft.com/office/drawing/2014/main" id="{432B280C-DFA0-4E72-9157-EA18DEFC16BF}"/>
              </a:ext>
            </a:extLst>
          </p:cNvPr>
          <p:cNvSpPr txBox="1">
            <a:spLocks/>
          </p:cNvSpPr>
          <p:nvPr/>
        </p:nvSpPr>
        <p:spPr>
          <a:xfrm>
            <a:off x="647700" y="2966935"/>
            <a:ext cx="10896600" cy="1079771"/>
          </a:xfrm>
          <a:prstGeom prst="rect">
            <a:avLst/>
          </a:prstGeom>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latin typeface="Calibri" panose="020F0502020204030204" pitchFamily="34" charset="0"/>
              </a:rPr>
              <a:t>Substance Use and Related Indicators</a:t>
            </a:r>
            <a:endParaRPr lang="en-US" sz="4800" dirty="0">
              <a:solidFill>
                <a:srgbClr val="002060"/>
              </a:solidFill>
              <a:latin typeface="Calibri" panose="020F0502020204030204" pitchFamily="34" charset="0"/>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
        <p:nvSpPr>
          <p:cNvPr id="5" name="Rounded Rectangular Callout 4"/>
          <p:cNvSpPr/>
          <p:nvPr/>
        </p:nvSpPr>
        <p:spPr>
          <a:xfrm>
            <a:off x="-62806" y="1194357"/>
            <a:ext cx="2865120" cy="2012187"/>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ular Callout 5"/>
          <p:cNvSpPr/>
          <p:nvPr/>
        </p:nvSpPr>
        <p:spPr>
          <a:xfrm>
            <a:off x="6311723" y="183805"/>
            <a:ext cx="5244582" cy="2795661"/>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relapsed after having almost 6 months clean from fentanyl because of my mental health issues. I stopped taking my prescribed mental health and substance abuse prevention medication and stopped attending NA/AA meetings and stopped reaching out to my support network which resulted in relapsing on fentanyl. I urge anyone who is in active addiction to reach out for help because it does get better.”</a:t>
            </a:r>
          </a:p>
        </p:txBody>
      </p:sp>
      <p:sp>
        <p:nvSpPr>
          <p:cNvPr id="7" name="Rounded Rectangular Callout 6"/>
          <p:cNvSpPr/>
          <p:nvPr/>
        </p:nvSpPr>
        <p:spPr>
          <a:xfrm>
            <a:off x="914400" y="3759200"/>
            <a:ext cx="3241040" cy="2265288"/>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“It's honestly just sad how misinformed we are growing up. I grew up with the dare program. The gist was that all drugs are bad, no exceptions, and that if you did drugs, you are a bad person. I don't think that's true.”</a:t>
            </a:r>
            <a:endParaRPr lang="en-US" dirty="0"/>
          </a:p>
        </p:txBody>
      </p:sp>
      <p:sp>
        <p:nvSpPr>
          <p:cNvPr id="8" name="Rounded Rectangular Callout 7"/>
          <p:cNvSpPr/>
          <p:nvPr/>
        </p:nvSpPr>
        <p:spPr>
          <a:xfrm>
            <a:off x="8388748" y="4378567"/>
            <a:ext cx="2965052" cy="1811852"/>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t>“I believe Connecticut could have way more easier options and openings for professionals help with drug addiction.”</a:t>
            </a:r>
            <a:endParaRPr lang="en-US" dirty="0"/>
          </a:p>
        </p:txBody>
      </p:sp>
      <p:sp>
        <p:nvSpPr>
          <p:cNvPr id="9" name="Rounded Rectangular Callout 8"/>
          <p:cNvSpPr/>
          <p:nvPr/>
        </p:nvSpPr>
        <p:spPr>
          <a:xfrm>
            <a:off x="4419600" y="3891280"/>
            <a:ext cx="2956560" cy="2651760"/>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“People going through substance abuse need support and help. Regardless of what people think of addicts, they are still people and are struggling and most of them want a normal life.”</a:t>
            </a:r>
            <a:endParaRPr lang="en-US" dirty="0"/>
          </a:p>
        </p:txBody>
      </p:sp>
      <p:sp>
        <p:nvSpPr>
          <p:cNvPr id="10" name="Rounded Rectangular Callout 9"/>
          <p:cNvSpPr/>
          <p:nvPr/>
        </p:nvSpPr>
        <p:spPr>
          <a:xfrm>
            <a:off x="2722881" y="183805"/>
            <a:ext cx="3588842" cy="2783130"/>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can't believe that </a:t>
            </a:r>
            <a:r>
              <a:rPr lang="en-US" dirty="0" err="1"/>
              <a:t>ecigs</a:t>
            </a:r>
            <a:r>
              <a:rPr lang="en-US" dirty="0"/>
              <a:t> have become so popular among people my age. When I was younger, I was convinced that we were going to be the generation that would end smoking and tobacco use, but I can't believe young people are naive enough to fall for it.”</a:t>
            </a:r>
          </a:p>
        </p:txBody>
      </p:sp>
      <p:sp>
        <p:nvSpPr>
          <p:cNvPr id="11" name="Rectangle 10"/>
          <p:cNvSpPr/>
          <p:nvPr/>
        </p:nvSpPr>
        <p:spPr>
          <a:xfrm>
            <a:off x="4504" y="1346136"/>
            <a:ext cx="2438400" cy="1754326"/>
          </a:xfrm>
          <a:prstGeom prst="rect">
            <a:avLst/>
          </a:prstGeom>
        </p:spPr>
        <p:txBody>
          <a:bodyPr wrap="square">
            <a:spAutoFit/>
          </a:bodyPr>
          <a:lstStyle/>
          <a:p>
            <a:pPr algn="ctr"/>
            <a:r>
              <a:rPr lang="en-US" dirty="0"/>
              <a:t>“I do not abuse substances because I know the damage they cause to health and can worsen my emotional disorders”</a:t>
            </a:r>
          </a:p>
        </p:txBody>
      </p:sp>
      <p:sp>
        <p:nvSpPr>
          <p:cNvPr id="12" name="Rectangle 11"/>
          <p:cNvSpPr/>
          <p:nvPr/>
        </p:nvSpPr>
        <p:spPr>
          <a:xfrm>
            <a:off x="79612" y="6253978"/>
            <a:ext cx="6654800" cy="646331"/>
          </a:xfrm>
          <a:prstGeom prst="rect">
            <a:avLst/>
          </a:prstGeom>
        </p:spPr>
        <p:txBody>
          <a:bodyPr wrap="square">
            <a:spAutoFit/>
          </a:bodyPr>
          <a:lstStyle/>
          <a:p>
            <a:pPr algn="ctr"/>
            <a:r>
              <a:rPr lang="en-US" dirty="0"/>
              <a:t> “I do use edibles (marijuana) and/or a dab pen a few times a week because it helps me calm down”</a:t>
            </a:r>
          </a:p>
        </p:txBody>
      </p:sp>
      <p:sp>
        <p:nvSpPr>
          <p:cNvPr id="13" name="Rectangle 12"/>
          <p:cNvSpPr/>
          <p:nvPr/>
        </p:nvSpPr>
        <p:spPr>
          <a:xfrm>
            <a:off x="6273446" y="3593229"/>
            <a:ext cx="5644234" cy="646331"/>
          </a:xfrm>
          <a:prstGeom prst="rect">
            <a:avLst/>
          </a:prstGeom>
        </p:spPr>
        <p:txBody>
          <a:bodyPr wrap="square">
            <a:spAutoFit/>
          </a:bodyPr>
          <a:lstStyle/>
          <a:p>
            <a:pPr algn="ctr"/>
            <a:r>
              <a:rPr lang="en-US" dirty="0"/>
              <a:t>“Weed should be legal because it helps more people with mental heath then most medications do.” </a:t>
            </a:r>
            <a:endParaRPr lang="en-US" sz="2000" b="1" dirty="0">
              <a:solidFill>
                <a:srgbClr val="002060"/>
              </a:solidFill>
            </a:endParaRPr>
          </a:p>
        </p:txBody>
      </p:sp>
    </p:spTree>
    <p:extLst>
      <p:ext uri="{BB962C8B-B14F-4D97-AF65-F5344CB8AC3E}">
        <p14:creationId xmlns:p14="http://schemas.microsoft.com/office/powerpoint/2010/main" val="248307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7" y="164319"/>
            <a:ext cx="9404723"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Lifetime Substance Use: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17</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2997358215"/>
              </p:ext>
            </p:extLst>
          </p:nvPr>
        </p:nvGraphicFramePr>
        <p:xfrm>
          <a:off x="240506" y="1114424"/>
          <a:ext cx="11665744" cy="539115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2713D07B-F7AA-4F58-B510-DEA57DE67BAD}"/>
              </a:ext>
            </a:extLst>
          </p:cNvPr>
          <p:cNvSpPr txBox="1"/>
          <p:nvPr/>
        </p:nvSpPr>
        <p:spPr>
          <a:xfrm>
            <a:off x="1493044" y="6323965"/>
            <a:ext cx="446986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Calibri"/>
                <a:ea typeface="+mn-ea"/>
                <a:cs typeface="+mn-cs"/>
              </a:rPr>
              <a:t>*heavy alcohol use: 5 or more drinks on one occasion</a:t>
            </a:r>
          </a:p>
        </p:txBody>
      </p:sp>
      <p:sp>
        <p:nvSpPr>
          <p:cNvPr id="6" name="TextBox 5">
            <a:extLst>
              <a:ext uri="{FF2B5EF4-FFF2-40B4-BE49-F238E27FC236}">
                <a16:creationId xmlns:a16="http://schemas.microsoft.com/office/drawing/2014/main" id="{12550BE1-BC0F-4564-A332-9B6C6569CDC3}"/>
              </a:ext>
            </a:extLst>
          </p:cNvPr>
          <p:cNvSpPr txBox="1"/>
          <p:nvPr/>
        </p:nvSpPr>
        <p:spPr>
          <a:xfrm>
            <a:off x="895352" y="5739795"/>
            <a:ext cx="1323975" cy="523220"/>
          </a:xfrm>
          <a:prstGeom prst="rect">
            <a:avLst/>
          </a:prstGeom>
          <a:noFill/>
        </p:spPr>
        <p:txBody>
          <a:bodyPr wrap="square" rtlCol="0">
            <a:spAutoFit/>
          </a:bodyPr>
          <a:lstStyle/>
          <a:p>
            <a:pPr algn="ctr"/>
            <a:r>
              <a:rPr lang="en-US" sz="1400" dirty="0">
                <a:solidFill>
                  <a:srgbClr val="002060"/>
                </a:solidFill>
              </a:rPr>
              <a:t>alcohol </a:t>
            </a:r>
          </a:p>
          <a:p>
            <a:pPr algn="ctr"/>
            <a:r>
              <a:rPr lang="en-US" sz="1400" dirty="0">
                <a:solidFill>
                  <a:srgbClr val="002060"/>
                </a:solidFill>
              </a:rPr>
              <a:t>(1+ drinks)</a:t>
            </a:r>
          </a:p>
        </p:txBody>
      </p:sp>
      <p:sp>
        <p:nvSpPr>
          <p:cNvPr id="11" name="TextBox 10">
            <a:extLst>
              <a:ext uri="{FF2B5EF4-FFF2-40B4-BE49-F238E27FC236}">
                <a16:creationId xmlns:a16="http://schemas.microsoft.com/office/drawing/2014/main" id="{AABB81A9-9F01-4932-AC12-FA932FA4438C}"/>
              </a:ext>
            </a:extLst>
          </p:cNvPr>
          <p:cNvSpPr txBox="1"/>
          <p:nvPr/>
        </p:nvSpPr>
        <p:spPr>
          <a:xfrm>
            <a:off x="2176464" y="5739795"/>
            <a:ext cx="1143000" cy="523220"/>
          </a:xfrm>
          <a:prstGeom prst="rect">
            <a:avLst/>
          </a:prstGeom>
          <a:noFill/>
        </p:spPr>
        <p:txBody>
          <a:bodyPr wrap="square" rtlCol="0">
            <a:spAutoFit/>
          </a:bodyPr>
          <a:lstStyle/>
          <a:p>
            <a:pPr algn="ctr"/>
            <a:r>
              <a:rPr lang="en-US" sz="1400" dirty="0">
                <a:solidFill>
                  <a:srgbClr val="002060"/>
                </a:solidFill>
              </a:rPr>
              <a:t>heavy alcohol use*</a:t>
            </a:r>
          </a:p>
        </p:txBody>
      </p:sp>
      <p:sp>
        <p:nvSpPr>
          <p:cNvPr id="12" name="TextBox 11">
            <a:extLst>
              <a:ext uri="{FF2B5EF4-FFF2-40B4-BE49-F238E27FC236}">
                <a16:creationId xmlns:a16="http://schemas.microsoft.com/office/drawing/2014/main" id="{61EBB850-8159-4634-AA5F-115D28F2CD28}"/>
              </a:ext>
            </a:extLst>
          </p:cNvPr>
          <p:cNvSpPr txBox="1"/>
          <p:nvPr/>
        </p:nvSpPr>
        <p:spPr>
          <a:xfrm>
            <a:off x="3131344" y="5744885"/>
            <a:ext cx="1743075" cy="523220"/>
          </a:xfrm>
          <a:prstGeom prst="rect">
            <a:avLst/>
          </a:prstGeom>
          <a:noFill/>
        </p:spPr>
        <p:txBody>
          <a:bodyPr wrap="square" rtlCol="0">
            <a:spAutoFit/>
          </a:bodyPr>
          <a:lstStyle/>
          <a:p>
            <a:pPr algn="ctr"/>
            <a:r>
              <a:rPr lang="en-US" sz="1400" dirty="0">
                <a:solidFill>
                  <a:srgbClr val="002060"/>
                </a:solidFill>
              </a:rPr>
              <a:t>cigarettes, </a:t>
            </a:r>
          </a:p>
          <a:p>
            <a:pPr algn="ctr"/>
            <a:r>
              <a:rPr lang="en-US" sz="1400" dirty="0">
                <a:solidFill>
                  <a:srgbClr val="002060"/>
                </a:solidFill>
              </a:rPr>
              <a:t>tobacco products</a:t>
            </a:r>
          </a:p>
        </p:txBody>
      </p:sp>
      <p:sp>
        <p:nvSpPr>
          <p:cNvPr id="13" name="TextBox 12">
            <a:extLst>
              <a:ext uri="{FF2B5EF4-FFF2-40B4-BE49-F238E27FC236}">
                <a16:creationId xmlns:a16="http://schemas.microsoft.com/office/drawing/2014/main" id="{05C48E6E-15E8-40D3-81EF-B28F372C781F}"/>
              </a:ext>
            </a:extLst>
          </p:cNvPr>
          <p:cNvSpPr txBox="1"/>
          <p:nvPr/>
        </p:nvSpPr>
        <p:spPr>
          <a:xfrm>
            <a:off x="4638677" y="5744885"/>
            <a:ext cx="1114424" cy="523220"/>
          </a:xfrm>
          <a:prstGeom prst="rect">
            <a:avLst/>
          </a:prstGeom>
          <a:noFill/>
        </p:spPr>
        <p:txBody>
          <a:bodyPr wrap="square" rtlCol="0">
            <a:spAutoFit/>
          </a:bodyPr>
          <a:lstStyle/>
          <a:p>
            <a:pPr algn="ctr"/>
            <a:r>
              <a:rPr lang="en-US" sz="1400" dirty="0">
                <a:solidFill>
                  <a:srgbClr val="002060"/>
                </a:solidFill>
              </a:rPr>
              <a:t>vape/</a:t>
            </a:r>
          </a:p>
          <a:p>
            <a:pPr algn="ctr"/>
            <a:r>
              <a:rPr lang="en-US" sz="1400" dirty="0">
                <a:solidFill>
                  <a:srgbClr val="002060"/>
                </a:solidFill>
              </a:rPr>
              <a:t>e-cigarettes</a:t>
            </a:r>
          </a:p>
        </p:txBody>
      </p:sp>
      <p:sp>
        <p:nvSpPr>
          <p:cNvPr id="14" name="TextBox 13">
            <a:extLst>
              <a:ext uri="{FF2B5EF4-FFF2-40B4-BE49-F238E27FC236}">
                <a16:creationId xmlns:a16="http://schemas.microsoft.com/office/drawing/2014/main" id="{20FAB2EB-FE05-4671-8A88-01AFB86A616C}"/>
              </a:ext>
            </a:extLst>
          </p:cNvPr>
          <p:cNvSpPr txBox="1"/>
          <p:nvPr/>
        </p:nvSpPr>
        <p:spPr>
          <a:xfrm>
            <a:off x="5895975" y="5739795"/>
            <a:ext cx="1009650" cy="523220"/>
          </a:xfrm>
          <a:prstGeom prst="rect">
            <a:avLst/>
          </a:prstGeom>
          <a:noFill/>
        </p:spPr>
        <p:txBody>
          <a:bodyPr wrap="square" rtlCol="0">
            <a:spAutoFit/>
          </a:bodyPr>
          <a:lstStyle/>
          <a:p>
            <a:pPr algn="ctr"/>
            <a:r>
              <a:rPr lang="en-US" sz="1400" dirty="0">
                <a:solidFill>
                  <a:srgbClr val="002060"/>
                </a:solidFill>
              </a:rPr>
              <a:t>marijuana or hashish</a:t>
            </a:r>
          </a:p>
        </p:txBody>
      </p:sp>
      <p:sp>
        <p:nvSpPr>
          <p:cNvPr id="15" name="TextBox 14">
            <a:extLst>
              <a:ext uri="{FF2B5EF4-FFF2-40B4-BE49-F238E27FC236}">
                <a16:creationId xmlns:a16="http://schemas.microsoft.com/office/drawing/2014/main" id="{66588B1B-6EBD-4698-9F3F-40C666CF5803}"/>
              </a:ext>
            </a:extLst>
          </p:cNvPr>
          <p:cNvSpPr txBox="1"/>
          <p:nvPr/>
        </p:nvSpPr>
        <p:spPr>
          <a:xfrm>
            <a:off x="7150894" y="5739190"/>
            <a:ext cx="819148" cy="307777"/>
          </a:xfrm>
          <a:prstGeom prst="rect">
            <a:avLst/>
          </a:prstGeom>
          <a:noFill/>
        </p:spPr>
        <p:txBody>
          <a:bodyPr wrap="square" rtlCol="0">
            <a:spAutoFit/>
          </a:bodyPr>
          <a:lstStyle/>
          <a:p>
            <a:pPr algn="ctr"/>
            <a:r>
              <a:rPr lang="en-US" sz="1400" dirty="0">
                <a:solidFill>
                  <a:srgbClr val="002060"/>
                </a:solidFill>
              </a:rPr>
              <a:t>cocaine</a:t>
            </a:r>
          </a:p>
        </p:txBody>
      </p:sp>
      <p:sp>
        <p:nvSpPr>
          <p:cNvPr id="16" name="TextBox 15">
            <a:extLst>
              <a:ext uri="{FF2B5EF4-FFF2-40B4-BE49-F238E27FC236}">
                <a16:creationId xmlns:a16="http://schemas.microsoft.com/office/drawing/2014/main" id="{BC7628D4-053F-46C1-AADC-E78E77D176F0}"/>
              </a:ext>
            </a:extLst>
          </p:cNvPr>
          <p:cNvSpPr txBox="1"/>
          <p:nvPr/>
        </p:nvSpPr>
        <p:spPr>
          <a:xfrm>
            <a:off x="8162924" y="5739795"/>
            <a:ext cx="1209675" cy="523220"/>
          </a:xfrm>
          <a:prstGeom prst="rect">
            <a:avLst/>
          </a:prstGeom>
          <a:noFill/>
        </p:spPr>
        <p:txBody>
          <a:bodyPr wrap="square" rtlCol="0">
            <a:spAutoFit/>
          </a:bodyPr>
          <a:lstStyle/>
          <a:p>
            <a:pPr algn="ctr"/>
            <a:r>
              <a:rPr lang="en-US" sz="1400" dirty="0">
                <a:solidFill>
                  <a:srgbClr val="002060"/>
                </a:solidFill>
              </a:rPr>
              <a:t>heroin or fentanyl</a:t>
            </a:r>
          </a:p>
        </p:txBody>
      </p:sp>
      <p:sp>
        <p:nvSpPr>
          <p:cNvPr id="17" name="TextBox 16">
            <a:extLst>
              <a:ext uri="{FF2B5EF4-FFF2-40B4-BE49-F238E27FC236}">
                <a16:creationId xmlns:a16="http://schemas.microsoft.com/office/drawing/2014/main" id="{9EF87A19-1B0C-4488-A74A-B17EE7A0339B}"/>
              </a:ext>
            </a:extLst>
          </p:cNvPr>
          <p:cNvSpPr txBox="1"/>
          <p:nvPr/>
        </p:nvSpPr>
        <p:spPr>
          <a:xfrm>
            <a:off x="9265443" y="5739190"/>
            <a:ext cx="1433513" cy="738664"/>
          </a:xfrm>
          <a:prstGeom prst="rect">
            <a:avLst/>
          </a:prstGeom>
          <a:noFill/>
        </p:spPr>
        <p:txBody>
          <a:bodyPr wrap="square" rtlCol="0">
            <a:spAutoFit/>
          </a:bodyPr>
          <a:lstStyle/>
          <a:p>
            <a:pPr algn="ctr"/>
            <a:r>
              <a:rPr lang="en-US" sz="1400" dirty="0">
                <a:solidFill>
                  <a:srgbClr val="002060"/>
                </a:solidFill>
              </a:rPr>
              <a:t>prescription drugs (non-medical use)</a:t>
            </a:r>
          </a:p>
        </p:txBody>
      </p:sp>
      <p:sp>
        <p:nvSpPr>
          <p:cNvPr id="18" name="TextBox 17">
            <a:extLst>
              <a:ext uri="{FF2B5EF4-FFF2-40B4-BE49-F238E27FC236}">
                <a16:creationId xmlns:a16="http://schemas.microsoft.com/office/drawing/2014/main" id="{0B5A8944-BFEC-47EF-96DD-9AEAE357AE99}"/>
              </a:ext>
            </a:extLst>
          </p:cNvPr>
          <p:cNvSpPr txBox="1"/>
          <p:nvPr/>
        </p:nvSpPr>
        <p:spPr>
          <a:xfrm>
            <a:off x="10456067" y="5739190"/>
            <a:ext cx="1495427" cy="532389"/>
          </a:xfrm>
          <a:prstGeom prst="rect">
            <a:avLst/>
          </a:prstGeom>
          <a:noFill/>
        </p:spPr>
        <p:txBody>
          <a:bodyPr wrap="square" rtlCol="0">
            <a:spAutoFit/>
          </a:bodyPr>
          <a:lstStyle/>
          <a:p>
            <a:pPr algn="ctr"/>
            <a:r>
              <a:rPr lang="en-US" sz="1400" dirty="0">
                <a:solidFill>
                  <a:srgbClr val="002060"/>
                </a:solidFill>
              </a:rPr>
              <a:t>OTC medications (non-medical use)</a:t>
            </a:r>
          </a:p>
        </p:txBody>
      </p:sp>
    </p:spTree>
    <p:extLst>
      <p:ext uri="{BB962C8B-B14F-4D97-AF65-F5344CB8AC3E}">
        <p14:creationId xmlns:p14="http://schemas.microsoft.com/office/powerpoint/2010/main" val="1170721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6" y="195943"/>
            <a:ext cx="10776982"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Current (Past Month) Substance Use: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 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18</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sp>
        <p:nvSpPr>
          <p:cNvPr id="7" name="Slide Number Placeholder 2">
            <a:extLst>
              <a:ext uri="{FF2B5EF4-FFF2-40B4-BE49-F238E27FC236}">
                <a16:creationId xmlns:a16="http://schemas.microsoft.com/office/drawing/2014/main" id="{C12A4835-917B-45C2-ADCE-E62FFAE0535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98F3E6-B2A2-406B-BC31-11B5CF379E26}" type="slidenum">
              <a:rPr lang="en-US" smtClean="0"/>
              <a:pPr/>
              <a:t>18</a:t>
            </a:fld>
            <a:endParaRPr lang="en-US"/>
          </a:p>
        </p:txBody>
      </p:sp>
      <p:sp>
        <p:nvSpPr>
          <p:cNvPr id="8" name="TextBox 7">
            <a:extLst>
              <a:ext uri="{FF2B5EF4-FFF2-40B4-BE49-F238E27FC236}">
                <a16:creationId xmlns:a16="http://schemas.microsoft.com/office/drawing/2014/main" id="{394B8575-89BC-42B3-AEF6-4F77AEDC565F}"/>
              </a:ext>
            </a:extLst>
          </p:cNvPr>
          <p:cNvSpPr txBox="1"/>
          <p:nvPr/>
        </p:nvSpPr>
        <p:spPr>
          <a:xfrm>
            <a:off x="1493044" y="6323965"/>
            <a:ext cx="446986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Calibri"/>
                <a:ea typeface="+mn-ea"/>
                <a:cs typeface="+mn-cs"/>
              </a:rPr>
              <a:t>*heavy alcohol use: 5 or more drinks on one occasion</a:t>
            </a:r>
          </a:p>
        </p:txBody>
      </p:sp>
      <p:sp>
        <p:nvSpPr>
          <p:cNvPr id="11" name="TextBox 10">
            <a:extLst>
              <a:ext uri="{FF2B5EF4-FFF2-40B4-BE49-F238E27FC236}">
                <a16:creationId xmlns:a16="http://schemas.microsoft.com/office/drawing/2014/main" id="{49983F35-5B4D-4D6D-B62B-87E4EF062D04}"/>
              </a:ext>
            </a:extLst>
          </p:cNvPr>
          <p:cNvSpPr txBox="1"/>
          <p:nvPr/>
        </p:nvSpPr>
        <p:spPr>
          <a:xfrm>
            <a:off x="895352" y="5739795"/>
            <a:ext cx="1323975" cy="523220"/>
          </a:xfrm>
          <a:prstGeom prst="rect">
            <a:avLst/>
          </a:prstGeom>
          <a:noFill/>
        </p:spPr>
        <p:txBody>
          <a:bodyPr wrap="square" rtlCol="0">
            <a:spAutoFit/>
          </a:bodyPr>
          <a:lstStyle/>
          <a:p>
            <a:pPr algn="ctr"/>
            <a:r>
              <a:rPr lang="en-US" sz="1400" dirty="0">
                <a:solidFill>
                  <a:srgbClr val="002060"/>
                </a:solidFill>
              </a:rPr>
              <a:t>alcohol </a:t>
            </a:r>
          </a:p>
          <a:p>
            <a:pPr algn="ctr"/>
            <a:r>
              <a:rPr lang="en-US" sz="1400" dirty="0">
                <a:solidFill>
                  <a:srgbClr val="002060"/>
                </a:solidFill>
              </a:rPr>
              <a:t>(1+ drinks)</a:t>
            </a:r>
          </a:p>
        </p:txBody>
      </p:sp>
      <p:sp>
        <p:nvSpPr>
          <p:cNvPr id="12" name="TextBox 11">
            <a:extLst>
              <a:ext uri="{FF2B5EF4-FFF2-40B4-BE49-F238E27FC236}">
                <a16:creationId xmlns:a16="http://schemas.microsoft.com/office/drawing/2014/main" id="{9B3208C7-33DC-41AC-B8B2-794FA46895F6}"/>
              </a:ext>
            </a:extLst>
          </p:cNvPr>
          <p:cNvSpPr txBox="1"/>
          <p:nvPr/>
        </p:nvSpPr>
        <p:spPr>
          <a:xfrm>
            <a:off x="2176464" y="5739795"/>
            <a:ext cx="1143000" cy="523220"/>
          </a:xfrm>
          <a:prstGeom prst="rect">
            <a:avLst/>
          </a:prstGeom>
          <a:noFill/>
        </p:spPr>
        <p:txBody>
          <a:bodyPr wrap="square" rtlCol="0">
            <a:spAutoFit/>
          </a:bodyPr>
          <a:lstStyle/>
          <a:p>
            <a:pPr algn="ctr"/>
            <a:r>
              <a:rPr lang="en-US" sz="1400" dirty="0">
                <a:solidFill>
                  <a:srgbClr val="002060"/>
                </a:solidFill>
              </a:rPr>
              <a:t>heavy alcohol use*</a:t>
            </a:r>
          </a:p>
        </p:txBody>
      </p:sp>
      <p:sp>
        <p:nvSpPr>
          <p:cNvPr id="13" name="TextBox 12">
            <a:extLst>
              <a:ext uri="{FF2B5EF4-FFF2-40B4-BE49-F238E27FC236}">
                <a16:creationId xmlns:a16="http://schemas.microsoft.com/office/drawing/2014/main" id="{BA33910D-E8C6-4593-9AD5-2ABA962FBF3F}"/>
              </a:ext>
            </a:extLst>
          </p:cNvPr>
          <p:cNvSpPr txBox="1"/>
          <p:nvPr/>
        </p:nvSpPr>
        <p:spPr>
          <a:xfrm>
            <a:off x="3131344" y="5744885"/>
            <a:ext cx="1743075" cy="523220"/>
          </a:xfrm>
          <a:prstGeom prst="rect">
            <a:avLst/>
          </a:prstGeom>
          <a:noFill/>
        </p:spPr>
        <p:txBody>
          <a:bodyPr wrap="square" rtlCol="0">
            <a:spAutoFit/>
          </a:bodyPr>
          <a:lstStyle/>
          <a:p>
            <a:pPr algn="ctr"/>
            <a:r>
              <a:rPr lang="en-US" sz="1400" dirty="0">
                <a:solidFill>
                  <a:srgbClr val="002060"/>
                </a:solidFill>
              </a:rPr>
              <a:t>cigarettes, </a:t>
            </a:r>
          </a:p>
          <a:p>
            <a:pPr algn="ctr"/>
            <a:r>
              <a:rPr lang="en-US" sz="1400" dirty="0">
                <a:solidFill>
                  <a:srgbClr val="002060"/>
                </a:solidFill>
              </a:rPr>
              <a:t>tobacco products</a:t>
            </a:r>
          </a:p>
        </p:txBody>
      </p:sp>
      <p:sp>
        <p:nvSpPr>
          <p:cNvPr id="14" name="TextBox 13">
            <a:extLst>
              <a:ext uri="{FF2B5EF4-FFF2-40B4-BE49-F238E27FC236}">
                <a16:creationId xmlns:a16="http://schemas.microsoft.com/office/drawing/2014/main" id="{73EBD987-BE7E-45EF-824D-7B9A2C0F9A52}"/>
              </a:ext>
            </a:extLst>
          </p:cNvPr>
          <p:cNvSpPr txBox="1"/>
          <p:nvPr/>
        </p:nvSpPr>
        <p:spPr>
          <a:xfrm>
            <a:off x="4638677" y="5744885"/>
            <a:ext cx="1114424" cy="523220"/>
          </a:xfrm>
          <a:prstGeom prst="rect">
            <a:avLst/>
          </a:prstGeom>
          <a:noFill/>
        </p:spPr>
        <p:txBody>
          <a:bodyPr wrap="square" rtlCol="0">
            <a:spAutoFit/>
          </a:bodyPr>
          <a:lstStyle/>
          <a:p>
            <a:pPr algn="ctr"/>
            <a:r>
              <a:rPr lang="en-US" sz="1400" dirty="0">
                <a:solidFill>
                  <a:srgbClr val="002060"/>
                </a:solidFill>
              </a:rPr>
              <a:t>vape/</a:t>
            </a:r>
          </a:p>
          <a:p>
            <a:pPr algn="ctr"/>
            <a:r>
              <a:rPr lang="en-US" sz="1400" dirty="0">
                <a:solidFill>
                  <a:srgbClr val="002060"/>
                </a:solidFill>
              </a:rPr>
              <a:t>e-cigarettes</a:t>
            </a:r>
          </a:p>
        </p:txBody>
      </p:sp>
      <p:sp>
        <p:nvSpPr>
          <p:cNvPr id="15" name="TextBox 14">
            <a:extLst>
              <a:ext uri="{FF2B5EF4-FFF2-40B4-BE49-F238E27FC236}">
                <a16:creationId xmlns:a16="http://schemas.microsoft.com/office/drawing/2014/main" id="{CD279702-AD23-43D6-9DFB-603E12BBAF71}"/>
              </a:ext>
            </a:extLst>
          </p:cNvPr>
          <p:cNvSpPr txBox="1"/>
          <p:nvPr/>
        </p:nvSpPr>
        <p:spPr>
          <a:xfrm>
            <a:off x="5895975" y="5739795"/>
            <a:ext cx="1009650" cy="523220"/>
          </a:xfrm>
          <a:prstGeom prst="rect">
            <a:avLst/>
          </a:prstGeom>
          <a:noFill/>
        </p:spPr>
        <p:txBody>
          <a:bodyPr wrap="square" rtlCol="0">
            <a:spAutoFit/>
          </a:bodyPr>
          <a:lstStyle/>
          <a:p>
            <a:pPr algn="ctr"/>
            <a:r>
              <a:rPr lang="en-US" sz="1400" dirty="0">
                <a:solidFill>
                  <a:srgbClr val="002060"/>
                </a:solidFill>
              </a:rPr>
              <a:t>marijuana or hashish</a:t>
            </a:r>
          </a:p>
        </p:txBody>
      </p:sp>
      <p:sp>
        <p:nvSpPr>
          <p:cNvPr id="16" name="TextBox 15">
            <a:extLst>
              <a:ext uri="{FF2B5EF4-FFF2-40B4-BE49-F238E27FC236}">
                <a16:creationId xmlns:a16="http://schemas.microsoft.com/office/drawing/2014/main" id="{E6B04935-D679-4F53-95F6-3080160B9AEB}"/>
              </a:ext>
            </a:extLst>
          </p:cNvPr>
          <p:cNvSpPr txBox="1"/>
          <p:nvPr/>
        </p:nvSpPr>
        <p:spPr>
          <a:xfrm>
            <a:off x="7150894" y="5739190"/>
            <a:ext cx="819148" cy="307777"/>
          </a:xfrm>
          <a:prstGeom prst="rect">
            <a:avLst/>
          </a:prstGeom>
          <a:noFill/>
        </p:spPr>
        <p:txBody>
          <a:bodyPr wrap="square" rtlCol="0">
            <a:spAutoFit/>
          </a:bodyPr>
          <a:lstStyle/>
          <a:p>
            <a:pPr algn="ctr"/>
            <a:r>
              <a:rPr lang="en-US" sz="1400" dirty="0">
                <a:solidFill>
                  <a:srgbClr val="002060"/>
                </a:solidFill>
              </a:rPr>
              <a:t>cocaine</a:t>
            </a:r>
          </a:p>
        </p:txBody>
      </p:sp>
      <p:sp>
        <p:nvSpPr>
          <p:cNvPr id="17" name="TextBox 16">
            <a:extLst>
              <a:ext uri="{FF2B5EF4-FFF2-40B4-BE49-F238E27FC236}">
                <a16:creationId xmlns:a16="http://schemas.microsoft.com/office/drawing/2014/main" id="{0A094D16-F2BC-4E70-9ED3-413F52BCDAF6}"/>
              </a:ext>
            </a:extLst>
          </p:cNvPr>
          <p:cNvSpPr txBox="1"/>
          <p:nvPr/>
        </p:nvSpPr>
        <p:spPr>
          <a:xfrm>
            <a:off x="8162924" y="5739795"/>
            <a:ext cx="1209675" cy="523220"/>
          </a:xfrm>
          <a:prstGeom prst="rect">
            <a:avLst/>
          </a:prstGeom>
          <a:noFill/>
        </p:spPr>
        <p:txBody>
          <a:bodyPr wrap="square" rtlCol="0">
            <a:spAutoFit/>
          </a:bodyPr>
          <a:lstStyle/>
          <a:p>
            <a:pPr algn="ctr"/>
            <a:r>
              <a:rPr lang="en-US" sz="1400" dirty="0">
                <a:solidFill>
                  <a:srgbClr val="002060"/>
                </a:solidFill>
              </a:rPr>
              <a:t>heroin or fentanyl</a:t>
            </a:r>
          </a:p>
        </p:txBody>
      </p:sp>
      <p:sp>
        <p:nvSpPr>
          <p:cNvPr id="18" name="TextBox 17">
            <a:extLst>
              <a:ext uri="{FF2B5EF4-FFF2-40B4-BE49-F238E27FC236}">
                <a16:creationId xmlns:a16="http://schemas.microsoft.com/office/drawing/2014/main" id="{DC26F121-DE59-4C5D-99C9-B6DE439C996D}"/>
              </a:ext>
            </a:extLst>
          </p:cNvPr>
          <p:cNvSpPr txBox="1"/>
          <p:nvPr/>
        </p:nvSpPr>
        <p:spPr>
          <a:xfrm>
            <a:off x="9265443" y="5739190"/>
            <a:ext cx="1433513" cy="738664"/>
          </a:xfrm>
          <a:prstGeom prst="rect">
            <a:avLst/>
          </a:prstGeom>
          <a:noFill/>
        </p:spPr>
        <p:txBody>
          <a:bodyPr wrap="square" rtlCol="0">
            <a:spAutoFit/>
          </a:bodyPr>
          <a:lstStyle/>
          <a:p>
            <a:pPr algn="ctr"/>
            <a:r>
              <a:rPr lang="en-US" sz="1400" dirty="0">
                <a:solidFill>
                  <a:srgbClr val="002060"/>
                </a:solidFill>
              </a:rPr>
              <a:t>prescription drugs (non-medical use)</a:t>
            </a:r>
          </a:p>
        </p:txBody>
      </p:sp>
      <p:sp>
        <p:nvSpPr>
          <p:cNvPr id="19" name="TextBox 18">
            <a:extLst>
              <a:ext uri="{FF2B5EF4-FFF2-40B4-BE49-F238E27FC236}">
                <a16:creationId xmlns:a16="http://schemas.microsoft.com/office/drawing/2014/main" id="{41A6C7BD-32BD-4F89-BBA1-05B1319BEFAE}"/>
              </a:ext>
            </a:extLst>
          </p:cNvPr>
          <p:cNvSpPr txBox="1"/>
          <p:nvPr/>
        </p:nvSpPr>
        <p:spPr>
          <a:xfrm>
            <a:off x="10456067" y="5739190"/>
            <a:ext cx="1495427" cy="532389"/>
          </a:xfrm>
          <a:prstGeom prst="rect">
            <a:avLst/>
          </a:prstGeom>
          <a:noFill/>
        </p:spPr>
        <p:txBody>
          <a:bodyPr wrap="square" rtlCol="0">
            <a:spAutoFit/>
          </a:bodyPr>
          <a:lstStyle/>
          <a:p>
            <a:pPr algn="ctr"/>
            <a:r>
              <a:rPr lang="en-US" sz="1400" dirty="0">
                <a:solidFill>
                  <a:srgbClr val="002060"/>
                </a:solidFill>
              </a:rPr>
              <a:t>OTC medications (non-medical use)</a:t>
            </a:r>
          </a:p>
        </p:txBody>
      </p:sp>
      <p:graphicFrame>
        <p:nvGraphicFramePr>
          <p:cNvPr id="26" name="Content Placeholder 25">
            <a:extLst>
              <a:ext uri="{FF2B5EF4-FFF2-40B4-BE49-F238E27FC236}">
                <a16:creationId xmlns:a16="http://schemas.microsoft.com/office/drawing/2014/main" id="{86C8D841-F3DB-401B-9B29-56D9BBC820DE}"/>
              </a:ext>
            </a:extLst>
          </p:cNvPr>
          <p:cNvGraphicFramePr>
            <a:graphicFrameLocks noGrp="1"/>
          </p:cNvGraphicFramePr>
          <p:nvPr>
            <p:ph idx="1"/>
            <p:extLst>
              <p:ext uri="{D42A27DB-BD31-4B8C-83A1-F6EECF244321}">
                <p14:modId xmlns:p14="http://schemas.microsoft.com/office/powerpoint/2010/main" val="185379434"/>
              </p:ext>
            </p:extLst>
          </p:nvPr>
        </p:nvGraphicFramePr>
        <p:xfrm>
          <a:off x="314325" y="1070148"/>
          <a:ext cx="11637169" cy="4816713"/>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5E1F2C3F-0394-44AB-8DCC-894D4D27F13D}"/>
              </a:ext>
            </a:extLst>
          </p:cNvPr>
          <p:cNvSpPr txBox="1"/>
          <p:nvPr/>
        </p:nvSpPr>
        <p:spPr>
          <a:xfrm>
            <a:off x="9265443" y="1333500"/>
            <a:ext cx="854870" cy="307777"/>
          </a:xfrm>
          <a:prstGeom prst="rect">
            <a:avLst/>
          </a:prstGeom>
          <a:noFill/>
        </p:spPr>
        <p:txBody>
          <a:bodyPr wrap="square" rtlCol="0">
            <a:spAutoFit/>
          </a:bodyPr>
          <a:lstStyle/>
          <a:p>
            <a:r>
              <a:rPr lang="en-US" sz="1400" dirty="0">
                <a:solidFill>
                  <a:srgbClr val="002060"/>
                </a:solidFill>
              </a:rPr>
              <a:t>N = 777</a:t>
            </a:r>
          </a:p>
        </p:txBody>
      </p:sp>
    </p:spTree>
    <p:extLst>
      <p:ext uri="{BB962C8B-B14F-4D97-AF65-F5344CB8AC3E}">
        <p14:creationId xmlns:p14="http://schemas.microsoft.com/office/powerpoint/2010/main" val="263055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6" y="137941"/>
            <a:ext cx="10434082"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Substances Used by E-cigarette Users in Vaping Devices: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19</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0D00-000002000000}"/>
              </a:ext>
            </a:extLst>
          </p:cNvPr>
          <p:cNvGraphicFramePr>
            <a:graphicFrameLocks noGrp="1"/>
          </p:cNvGraphicFramePr>
          <p:nvPr>
            <p:ph idx="1"/>
            <p:extLst>
              <p:ext uri="{D42A27DB-BD31-4B8C-83A1-F6EECF244321}">
                <p14:modId xmlns:p14="http://schemas.microsoft.com/office/powerpoint/2010/main" val="3280711214"/>
              </p:ext>
            </p:extLst>
          </p:nvPr>
        </p:nvGraphicFramePr>
        <p:xfrm>
          <a:off x="657225" y="1304925"/>
          <a:ext cx="10696575" cy="48815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560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72" y="230187"/>
            <a:ext cx="10515600" cy="586935"/>
          </a:xfrm>
        </p:spPr>
        <p:txBody>
          <a:bodyPr>
            <a:normAutofit/>
          </a:bodyPr>
          <a:lstStyle/>
          <a:p>
            <a:pPr algn="ctr"/>
            <a:r>
              <a:rPr lang="en-US" sz="3600" dirty="0" smtClean="0">
                <a:solidFill>
                  <a:srgbClr val="002060"/>
                </a:solidFill>
                <a:effectLst>
                  <a:outerShdw blurRad="38100" dist="38100" dir="2700000" algn="tl">
                    <a:srgbClr val="000000">
                      <a:alpha val="43137"/>
                    </a:srgbClr>
                  </a:outerShdw>
                </a:effectLst>
                <a:latin typeface="+mn-lt"/>
              </a:rPr>
              <a:t>What is the </a:t>
            </a:r>
            <a:r>
              <a:rPr lang="en-US" sz="3600" i="1" dirty="0" smtClean="0">
                <a:solidFill>
                  <a:srgbClr val="002060"/>
                </a:solidFill>
                <a:effectLst>
                  <a:outerShdw blurRad="38100" dist="38100" dir="2700000" algn="tl">
                    <a:srgbClr val="000000">
                      <a:alpha val="43137"/>
                    </a:srgbClr>
                  </a:outerShdw>
                </a:effectLst>
                <a:latin typeface="+mn-lt"/>
              </a:rPr>
              <a:t>Young Adults Statewide </a:t>
            </a:r>
            <a:r>
              <a:rPr lang="en-US" sz="3600" dirty="0" smtClean="0">
                <a:solidFill>
                  <a:srgbClr val="002060"/>
                </a:solidFill>
                <a:effectLst>
                  <a:outerShdw blurRad="38100" dist="38100" dir="2700000" algn="tl">
                    <a:srgbClr val="000000">
                      <a:alpha val="43137"/>
                    </a:srgbClr>
                  </a:outerShdw>
                </a:effectLst>
                <a:latin typeface="+mn-lt"/>
              </a:rPr>
              <a:t>Survey?</a:t>
            </a:r>
            <a:endParaRPr lang="en-US" sz="3600"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39301" y="996510"/>
            <a:ext cx="10072522" cy="5180453"/>
          </a:xfrm>
        </p:spPr>
        <p:txBody>
          <a:bodyPr>
            <a:normAutofit/>
          </a:bodyPr>
          <a:lstStyle/>
          <a:p>
            <a:r>
              <a:rPr lang="en-US" dirty="0" smtClean="0">
                <a:solidFill>
                  <a:srgbClr val="002060"/>
                </a:solidFill>
              </a:rPr>
              <a:t>The </a:t>
            </a:r>
            <a:r>
              <a:rPr lang="en-US" i="1" dirty="0" smtClean="0">
                <a:solidFill>
                  <a:srgbClr val="002060"/>
                </a:solidFill>
              </a:rPr>
              <a:t>Young Adults Statewide </a:t>
            </a:r>
            <a:r>
              <a:rPr lang="en-US" dirty="0" smtClean="0">
                <a:solidFill>
                  <a:srgbClr val="002060"/>
                </a:solidFill>
              </a:rPr>
              <a:t>Survey, or YASS, was a two phase, social marketing driven behavioral health survey of young adults (18-25);</a:t>
            </a:r>
          </a:p>
          <a:p>
            <a:r>
              <a:rPr lang="en-US" dirty="0" smtClean="0">
                <a:solidFill>
                  <a:srgbClr val="002060"/>
                </a:solidFill>
              </a:rPr>
              <a:t>Phase 1 (June 2019 – September 2019) was promoted through  the SPEAK YOUR MIND social marketing campaign, developed       in collaboration with </a:t>
            </a:r>
            <a:r>
              <a:rPr lang="en-US" dirty="0" err="1" smtClean="0">
                <a:solidFill>
                  <a:srgbClr val="002060"/>
                </a:solidFill>
              </a:rPr>
              <a:t>Odonnell</a:t>
            </a:r>
            <a:r>
              <a:rPr lang="en-US" dirty="0" smtClean="0">
                <a:solidFill>
                  <a:srgbClr val="002060"/>
                </a:solidFill>
              </a:rPr>
              <a:t> Company (</a:t>
            </a:r>
            <a:r>
              <a:rPr lang="en-US" dirty="0" err="1" smtClean="0">
                <a:solidFill>
                  <a:srgbClr val="002060"/>
                </a:solidFill>
              </a:rPr>
              <a:t>LiveLOUD</a:t>
            </a:r>
            <a:r>
              <a:rPr lang="en-US" dirty="0" smtClean="0">
                <a:solidFill>
                  <a:srgbClr val="002060"/>
                </a:solidFill>
              </a:rPr>
              <a:t>), and        garnered </a:t>
            </a:r>
            <a:r>
              <a:rPr lang="en-US" b="1" dirty="0" smtClean="0">
                <a:solidFill>
                  <a:srgbClr val="002060"/>
                </a:solidFill>
              </a:rPr>
              <a:t>179</a:t>
            </a:r>
            <a:r>
              <a:rPr lang="en-US" dirty="0" smtClean="0">
                <a:solidFill>
                  <a:srgbClr val="002060"/>
                </a:solidFill>
              </a:rPr>
              <a:t> responses covering</a:t>
            </a:r>
            <a:r>
              <a:rPr lang="en-US" b="1" dirty="0" smtClean="0">
                <a:solidFill>
                  <a:srgbClr val="002060"/>
                </a:solidFill>
              </a:rPr>
              <a:t> 59 </a:t>
            </a:r>
            <a:r>
              <a:rPr lang="en-US" dirty="0" smtClean="0">
                <a:solidFill>
                  <a:srgbClr val="002060"/>
                </a:solidFill>
              </a:rPr>
              <a:t>of 169 towns (35%).</a:t>
            </a:r>
          </a:p>
          <a:p>
            <a:r>
              <a:rPr lang="en-US" dirty="0" smtClean="0">
                <a:solidFill>
                  <a:srgbClr val="002060"/>
                </a:solidFill>
              </a:rPr>
              <a:t>Phase 2 (November 2019 – June 2020) took a                              more direct approach, via promoted FaceBook                            advertising requesting participation with a link                                  to the survey. This approach yielded </a:t>
            </a:r>
            <a:r>
              <a:rPr lang="en-US" b="1" dirty="0" smtClean="0">
                <a:solidFill>
                  <a:srgbClr val="002060"/>
                </a:solidFill>
              </a:rPr>
              <a:t>1257</a:t>
            </a:r>
            <a:r>
              <a:rPr lang="en-US" dirty="0" smtClean="0">
                <a:solidFill>
                  <a:srgbClr val="002060"/>
                </a:solidFill>
              </a:rPr>
              <a:t>                        respondents representing </a:t>
            </a:r>
            <a:r>
              <a:rPr lang="en-US" b="1" dirty="0" smtClean="0">
                <a:solidFill>
                  <a:srgbClr val="002060"/>
                </a:solidFill>
              </a:rPr>
              <a:t>149</a:t>
            </a:r>
            <a:r>
              <a:rPr lang="en-US" dirty="0" smtClean="0">
                <a:solidFill>
                  <a:srgbClr val="002060"/>
                </a:solidFill>
              </a:rPr>
              <a:t> of 169 towns (88%).</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C498F3E6-B2A2-406B-BC31-11B5CF379E26}" type="slidenum">
              <a:rPr lang="en-US" smtClean="0"/>
              <a:t>2</a:t>
            </a:fld>
            <a:endParaRPr lang="en-US"/>
          </a:p>
        </p:txBody>
      </p:sp>
      <p:pic>
        <p:nvPicPr>
          <p:cNvPr id="5" name="Picture 4" descr="CPES logo final 022818"/>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811823" y="230187"/>
            <a:ext cx="1078245" cy="586935"/>
          </a:xfrm>
          <a:prstGeom prst="rect">
            <a:avLst/>
          </a:prstGeom>
          <a:noFill/>
          <a:ln>
            <a:noFill/>
          </a:ln>
        </p:spPr>
      </p:pic>
      <p:pic>
        <p:nvPicPr>
          <p:cNvPr id="6" name="Google Shape;121;p20"/>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10250639" y="2182592"/>
            <a:ext cx="1628468" cy="1583531"/>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15926" y="4246879"/>
            <a:ext cx="3374141" cy="1930083"/>
          </a:xfrm>
          <a:prstGeom prst="rect">
            <a:avLst/>
          </a:prstGeom>
        </p:spPr>
      </p:pic>
    </p:spTree>
    <p:extLst>
      <p:ext uri="{BB962C8B-B14F-4D97-AF65-F5344CB8AC3E}">
        <p14:creationId xmlns:p14="http://schemas.microsoft.com/office/powerpoint/2010/main" val="50605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26" y="195943"/>
            <a:ext cx="10219054"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Impaired Driving, Past Year: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20</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0E00-000002000000}"/>
              </a:ext>
            </a:extLst>
          </p:cNvPr>
          <p:cNvGraphicFramePr>
            <a:graphicFrameLocks noGrp="1"/>
          </p:cNvGraphicFramePr>
          <p:nvPr>
            <p:ph idx="1"/>
            <p:extLst>
              <p:ext uri="{D42A27DB-BD31-4B8C-83A1-F6EECF244321}">
                <p14:modId xmlns:p14="http://schemas.microsoft.com/office/powerpoint/2010/main" val="3485544562"/>
              </p:ext>
            </p:extLst>
          </p:nvPr>
        </p:nvGraphicFramePr>
        <p:xfrm>
          <a:off x="733425" y="1200150"/>
          <a:ext cx="10944225" cy="4976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813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243934"/>
            <a:ext cx="9404723"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Reasons for Past Year Substance Use: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 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21</a:t>
            </a:fld>
            <a:endParaRPr lang="en-US" dirty="0"/>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0F00-000002000000}"/>
              </a:ext>
            </a:extLst>
          </p:cNvPr>
          <p:cNvGraphicFramePr>
            <a:graphicFrameLocks noGrp="1"/>
          </p:cNvGraphicFramePr>
          <p:nvPr>
            <p:ph idx="1"/>
            <p:extLst>
              <p:ext uri="{D42A27DB-BD31-4B8C-83A1-F6EECF244321}">
                <p14:modId xmlns:p14="http://schemas.microsoft.com/office/powerpoint/2010/main" val="4012572524"/>
              </p:ext>
            </p:extLst>
          </p:nvPr>
        </p:nvGraphicFramePr>
        <p:xfrm>
          <a:off x="513159" y="1247774"/>
          <a:ext cx="11001375" cy="479955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00AE18C-A7B8-4A6A-B891-CC3D52E3230C}"/>
              </a:ext>
            </a:extLst>
          </p:cNvPr>
          <p:cNvSpPr txBox="1"/>
          <p:nvPr/>
        </p:nvSpPr>
        <p:spPr>
          <a:xfrm>
            <a:off x="1000125" y="5957320"/>
            <a:ext cx="1129912" cy="461665"/>
          </a:xfrm>
          <a:prstGeom prst="rect">
            <a:avLst/>
          </a:prstGeom>
          <a:noFill/>
        </p:spPr>
        <p:txBody>
          <a:bodyPr wrap="square" rtlCol="0">
            <a:spAutoFit/>
          </a:bodyPr>
          <a:lstStyle/>
          <a:p>
            <a:pPr algn="ctr"/>
            <a:r>
              <a:rPr lang="en-US" sz="1200" dirty="0">
                <a:solidFill>
                  <a:srgbClr val="002060"/>
                </a:solidFill>
              </a:rPr>
              <a:t>Deal w mental health issues</a:t>
            </a:r>
          </a:p>
        </p:txBody>
      </p:sp>
      <p:sp>
        <p:nvSpPr>
          <p:cNvPr id="6" name="TextBox 5">
            <a:extLst>
              <a:ext uri="{FF2B5EF4-FFF2-40B4-BE49-F238E27FC236}">
                <a16:creationId xmlns:a16="http://schemas.microsoft.com/office/drawing/2014/main" id="{DD4D08AC-CBD7-4F00-B81E-5BE34A9649D4}"/>
              </a:ext>
            </a:extLst>
          </p:cNvPr>
          <p:cNvSpPr txBox="1"/>
          <p:nvPr/>
        </p:nvSpPr>
        <p:spPr>
          <a:xfrm>
            <a:off x="2049065" y="5945606"/>
            <a:ext cx="923925" cy="461665"/>
          </a:xfrm>
          <a:prstGeom prst="rect">
            <a:avLst/>
          </a:prstGeom>
          <a:noFill/>
        </p:spPr>
        <p:txBody>
          <a:bodyPr wrap="square" rtlCol="0">
            <a:spAutoFit/>
          </a:bodyPr>
          <a:lstStyle/>
          <a:p>
            <a:pPr algn="ctr"/>
            <a:r>
              <a:rPr lang="en-US" sz="1200" dirty="0">
                <a:solidFill>
                  <a:srgbClr val="002060"/>
                </a:solidFill>
              </a:rPr>
              <a:t>Help me focus</a:t>
            </a:r>
          </a:p>
        </p:txBody>
      </p:sp>
      <p:sp>
        <p:nvSpPr>
          <p:cNvPr id="11" name="TextBox 10">
            <a:extLst>
              <a:ext uri="{FF2B5EF4-FFF2-40B4-BE49-F238E27FC236}">
                <a16:creationId xmlns:a16="http://schemas.microsoft.com/office/drawing/2014/main" id="{C72A5F37-234D-485D-BF26-65B864AF69B9}"/>
              </a:ext>
            </a:extLst>
          </p:cNvPr>
          <p:cNvSpPr txBox="1"/>
          <p:nvPr/>
        </p:nvSpPr>
        <p:spPr>
          <a:xfrm>
            <a:off x="2992641" y="5953096"/>
            <a:ext cx="922134" cy="646331"/>
          </a:xfrm>
          <a:prstGeom prst="rect">
            <a:avLst/>
          </a:prstGeom>
          <a:noFill/>
        </p:spPr>
        <p:txBody>
          <a:bodyPr wrap="square" rtlCol="0">
            <a:spAutoFit/>
          </a:bodyPr>
          <a:lstStyle/>
          <a:p>
            <a:pPr algn="ctr"/>
            <a:r>
              <a:rPr lang="en-US" sz="1200" dirty="0">
                <a:solidFill>
                  <a:srgbClr val="002060"/>
                </a:solidFill>
              </a:rPr>
              <a:t>Feel better about myself</a:t>
            </a:r>
          </a:p>
        </p:txBody>
      </p:sp>
      <p:sp>
        <p:nvSpPr>
          <p:cNvPr id="12" name="TextBox 11">
            <a:extLst>
              <a:ext uri="{FF2B5EF4-FFF2-40B4-BE49-F238E27FC236}">
                <a16:creationId xmlns:a16="http://schemas.microsoft.com/office/drawing/2014/main" id="{1A99436F-4A3C-43A4-AF00-0F44F7589DFB}"/>
              </a:ext>
            </a:extLst>
          </p:cNvPr>
          <p:cNvSpPr txBox="1"/>
          <p:nvPr/>
        </p:nvSpPr>
        <p:spPr>
          <a:xfrm>
            <a:off x="3848100" y="5945606"/>
            <a:ext cx="1191222" cy="461665"/>
          </a:xfrm>
          <a:prstGeom prst="rect">
            <a:avLst/>
          </a:prstGeom>
          <a:noFill/>
        </p:spPr>
        <p:txBody>
          <a:bodyPr wrap="square" rtlCol="0">
            <a:spAutoFit/>
          </a:bodyPr>
          <a:lstStyle/>
          <a:p>
            <a:pPr algn="ctr"/>
            <a:r>
              <a:rPr lang="en-US" sz="1200" dirty="0">
                <a:solidFill>
                  <a:srgbClr val="002060"/>
                </a:solidFill>
              </a:rPr>
              <a:t>Comfort in social situations</a:t>
            </a:r>
          </a:p>
        </p:txBody>
      </p:sp>
      <p:sp>
        <p:nvSpPr>
          <p:cNvPr id="13" name="TextBox 12">
            <a:extLst>
              <a:ext uri="{FF2B5EF4-FFF2-40B4-BE49-F238E27FC236}">
                <a16:creationId xmlns:a16="http://schemas.microsoft.com/office/drawing/2014/main" id="{CDE78750-7948-4AE4-B84D-5FCC50AA00E8}"/>
              </a:ext>
            </a:extLst>
          </p:cNvPr>
          <p:cNvSpPr txBox="1"/>
          <p:nvPr/>
        </p:nvSpPr>
        <p:spPr>
          <a:xfrm>
            <a:off x="4840491" y="5949844"/>
            <a:ext cx="990600" cy="461665"/>
          </a:xfrm>
          <a:prstGeom prst="rect">
            <a:avLst/>
          </a:prstGeom>
          <a:noFill/>
        </p:spPr>
        <p:txBody>
          <a:bodyPr wrap="square" rtlCol="0">
            <a:spAutoFit/>
          </a:bodyPr>
          <a:lstStyle/>
          <a:p>
            <a:pPr algn="ctr"/>
            <a:r>
              <a:rPr lang="en-US" sz="1200" dirty="0">
                <a:solidFill>
                  <a:srgbClr val="002060"/>
                </a:solidFill>
              </a:rPr>
              <a:t>Feel less alone</a:t>
            </a:r>
          </a:p>
        </p:txBody>
      </p:sp>
      <p:sp>
        <p:nvSpPr>
          <p:cNvPr id="14" name="TextBox 13">
            <a:extLst>
              <a:ext uri="{FF2B5EF4-FFF2-40B4-BE49-F238E27FC236}">
                <a16:creationId xmlns:a16="http://schemas.microsoft.com/office/drawing/2014/main" id="{2035B498-DEE9-456D-9BE7-32D6C694AF39}"/>
              </a:ext>
            </a:extLst>
          </p:cNvPr>
          <p:cNvSpPr txBox="1"/>
          <p:nvPr/>
        </p:nvSpPr>
        <p:spPr>
          <a:xfrm>
            <a:off x="5806679" y="5945606"/>
            <a:ext cx="847725" cy="461665"/>
          </a:xfrm>
          <a:prstGeom prst="rect">
            <a:avLst/>
          </a:prstGeom>
          <a:noFill/>
        </p:spPr>
        <p:txBody>
          <a:bodyPr wrap="square" rtlCol="0">
            <a:spAutoFit/>
          </a:bodyPr>
          <a:lstStyle/>
          <a:p>
            <a:pPr algn="ctr"/>
            <a:r>
              <a:rPr lang="en-US" sz="1200" dirty="0">
                <a:solidFill>
                  <a:srgbClr val="002060"/>
                </a:solidFill>
              </a:rPr>
              <a:t>Escape my problems</a:t>
            </a:r>
          </a:p>
        </p:txBody>
      </p:sp>
      <p:sp>
        <p:nvSpPr>
          <p:cNvPr id="15" name="TextBox 14">
            <a:extLst>
              <a:ext uri="{FF2B5EF4-FFF2-40B4-BE49-F238E27FC236}">
                <a16:creationId xmlns:a16="http://schemas.microsoft.com/office/drawing/2014/main" id="{E9FEECE5-0FEA-49DA-9642-FF4EAAA9319A}"/>
              </a:ext>
            </a:extLst>
          </p:cNvPr>
          <p:cNvSpPr txBox="1"/>
          <p:nvPr/>
        </p:nvSpPr>
        <p:spPr>
          <a:xfrm>
            <a:off x="6654404" y="5945606"/>
            <a:ext cx="1014405" cy="461665"/>
          </a:xfrm>
          <a:prstGeom prst="rect">
            <a:avLst/>
          </a:prstGeom>
          <a:noFill/>
        </p:spPr>
        <p:txBody>
          <a:bodyPr wrap="square" rtlCol="0">
            <a:spAutoFit/>
          </a:bodyPr>
          <a:lstStyle/>
          <a:p>
            <a:pPr algn="ctr"/>
            <a:r>
              <a:rPr lang="en-US" sz="1200" dirty="0">
                <a:solidFill>
                  <a:srgbClr val="002060"/>
                </a:solidFill>
              </a:rPr>
              <a:t>Friends were doing it</a:t>
            </a:r>
          </a:p>
        </p:txBody>
      </p:sp>
      <p:sp>
        <p:nvSpPr>
          <p:cNvPr id="16" name="TextBox 15">
            <a:extLst>
              <a:ext uri="{FF2B5EF4-FFF2-40B4-BE49-F238E27FC236}">
                <a16:creationId xmlns:a16="http://schemas.microsoft.com/office/drawing/2014/main" id="{14A8BAE5-94F3-44BB-82D9-D7D82B76314D}"/>
              </a:ext>
            </a:extLst>
          </p:cNvPr>
          <p:cNvSpPr txBox="1"/>
          <p:nvPr/>
        </p:nvSpPr>
        <p:spPr>
          <a:xfrm>
            <a:off x="7767640" y="5945607"/>
            <a:ext cx="704850" cy="461665"/>
          </a:xfrm>
          <a:prstGeom prst="rect">
            <a:avLst/>
          </a:prstGeom>
          <a:noFill/>
        </p:spPr>
        <p:txBody>
          <a:bodyPr wrap="square" rtlCol="0">
            <a:spAutoFit/>
          </a:bodyPr>
          <a:lstStyle/>
          <a:p>
            <a:pPr algn="ctr"/>
            <a:r>
              <a:rPr lang="en-US" sz="1200" dirty="0">
                <a:solidFill>
                  <a:srgbClr val="002060"/>
                </a:solidFill>
              </a:rPr>
              <a:t>I crave/ need it</a:t>
            </a:r>
          </a:p>
        </p:txBody>
      </p:sp>
      <p:sp>
        <p:nvSpPr>
          <p:cNvPr id="17" name="TextBox 16">
            <a:extLst>
              <a:ext uri="{FF2B5EF4-FFF2-40B4-BE49-F238E27FC236}">
                <a16:creationId xmlns:a16="http://schemas.microsoft.com/office/drawing/2014/main" id="{A5D42946-D6D2-45DA-8195-C63F093CB301}"/>
              </a:ext>
            </a:extLst>
          </p:cNvPr>
          <p:cNvSpPr txBox="1"/>
          <p:nvPr/>
        </p:nvSpPr>
        <p:spPr>
          <a:xfrm>
            <a:off x="8467724" y="5945607"/>
            <a:ext cx="1219199" cy="276999"/>
          </a:xfrm>
          <a:prstGeom prst="rect">
            <a:avLst/>
          </a:prstGeom>
          <a:noFill/>
        </p:spPr>
        <p:txBody>
          <a:bodyPr wrap="square" rtlCol="0">
            <a:spAutoFit/>
          </a:bodyPr>
          <a:lstStyle/>
          <a:p>
            <a:pPr algn="ctr"/>
            <a:r>
              <a:rPr lang="en-US" sz="1200" dirty="0">
                <a:solidFill>
                  <a:srgbClr val="002060"/>
                </a:solidFill>
              </a:rPr>
              <a:t>Experimentation</a:t>
            </a:r>
          </a:p>
        </p:txBody>
      </p:sp>
      <p:sp>
        <p:nvSpPr>
          <p:cNvPr id="18" name="TextBox 17">
            <a:extLst>
              <a:ext uri="{FF2B5EF4-FFF2-40B4-BE49-F238E27FC236}">
                <a16:creationId xmlns:a16="http://schemas.microsoft.com/office/drawing/2014/main" id="{5394F0AC-3FEA-4EAB-9174-6699322292A1}"/>
              </a:ext>
            </a:extLst>
          </p:cNvPr>
          <p:cNvSpPr txBox="1"/>
          <p:nvPr/>
        </p:nvSpPr>
        <p:spPr>
          <a:xfrm>
            <a:off x="9634535" y="5945607"/>
            <a:ext cx="800101" cy="276999"/>
          </a:xfrm>
          <a:prstGeom prst="rect">
            <a:avLst/>
          </a:prstGeom>
          <a:noFill/>
        </p:spPr>
        <p:txBody>
          <a:bodyPr wrap="square" rtlCol="0">
            <a:spAutoFit/>
          </a:bodyPr>
          <a:lstStyle/>
          <a:p>
            <a:pPr algn="ctr"/>
            <a:r>
              <a:rPr lang="en-US" sz="1200" dirty="0">
                <a:solidFill>
                  <a:srgbClr val="002060"/>
                </a:solidFill>
              </a:rPr>
              <a:t>Boredom</a:t>
            </a:r>
          </a:p>
        </p:txBody>
      </p:sp>
      <p:sp>
        <p:nvSpPr>
          <p:cNvPr id="19" name="TextBox 18">
            <a:extLst>
              <a:ext uri="{FF2B5EF4-FFF2-40B4-BE49-F238E27FC236}">
                <a16:creationId xmlns:a16="http://schemas.microsoft.com/office/drawing/2014/main" id="{F72A5418-481B-4DB4-8741-DABB30E67FA4}"/>
              </a:ext>
            </a:extLst>
          </p:cNvPr>
          <p:cNvSpPr txBox="1"/>
          <p:nvPr/>
        </p:nvSpPr>
        <p:spPr>
          <a:xfrm>
            <a:off x="10513218" y="5945607"/>
            <a:ext cx="962025" cy="461665"/>
          </a:xfrm>
          <a:prstGeom prst="rect">
            <a:avLst/>
          </a:prstGeom>
          <a:noFill/>
        </p:spPr>
        <p:txBody>
          <a:bodyPr wrap="square" rtlCol="0">
            <a:spAutoFit/>
          </a:bodyPr>
          <a:lstStyle/>
          <a:p>
            <a:pPr algn="ctr"/>
            <a:r>
              <a:rPr lang="en-US" sz="1200" dirty="0">
                <a:solidFill>
                  <a:srgbClr val="002060"/>
                </a:solidFill>
              </a:rPr>
              <a:t>To have a good time</a:t>
            </a:r>
          </a:p>
        </p:txBody>
      </p:sp>
    </p:spTree>
    <p:extLst>
      <p:ext uri="{BB962C8B-B14F-4D97-AF65-F5344CB8AC3E}">
        <p14:creationId xmlns:p14="http://schemas.microsoft.com/office/powerpoint/2010/main" val="270186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Reasons for Avoiding or Limiting Substance Use: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 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22</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1000-000002000000}"/>
              </a:ext>
            </a:extLst>
          </p:cNvPr>
          <p:cNvGraphicFramePr>
            <a:graphicFrameLocks noGrp="1"/>
          </p:cNvGraphicFramePr>
          <p:nvPr>
            <p:ph idx="1"/>
            <p:extLst>
              <p:ext uri="{D42A27DB-BD31-4B8C-83A1-F6EECF244321}">
                <p14:modId xmlns:p14="http://schemas.microsoft.com/office/powerpoint/2010/main" val="366691326"/>
              </p:ext>
            </p:extLst>
          </p:nvPr>
        </p:nvGraphicFramePr>
        <p:xfrm>
          <a:off x="571500" y="1162050"/>
          <a:ext cx="11106150" cy="50149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662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Callout 19"/>
          <p:cNvSpPr/>
          <p:nvPr/>
        </p:nvSpPr>
        <p:spPr>
          <a:xfrm rot="20737724">
            <a:off x="3222970" y="3660093"/>
            <a:ext cx="2465032" cy="2517827"/>
          </a:xfrm>
          <a:prstGeom prst="wedgeEllipseCallou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Callout 17"/>
          <p:cNvSpPr/>
          <p:nvPr/>
        </p:nvSpPr>
        <p:spPr>
          <a:xfrm rot="645444">
            <a:off x="9641934" y="526763"/>
            <a:ext cx="2534091" cy="2723414"/>
          </a:xfrm>
          <a:prstGeom prst="wedgeEllipseCallout">
            <a:avLst>
              <a:gd name="adj1" fmla="val -22980"/>
              <a:gd name="adj2" fmla="val 62832"/>
            </a:avLst>
          </a:prstGeom>
          <a:solidFill>
            <a:schemeClr val="accent1">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4542470" y="87305"/>
            <a:ext cx="1969110" cy="1859941"/>
          </a:xfrm>
          <a:prstGeom prst="wedgeEllipseCallout">
            <a:avLst/>
          </a:prstGeom>
          <a:solidFill>
            <a:schemeClr val="accent4">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D3EBCAD-AB55-4F83-B6BB-1317273E92A4}"/>
              </a:ext>
            </a:extLst>
          </p:cNvPr>
          <p:cNvSpPr>
            <a:spLocks noGrp="1"/>
          </p:cNvSpPr>
          <p:nvPr>
            <p:ph type="sldNum" sz="quarter" idx="12"/>
          </p:nvPr>
        </p:nvSpPr>
        <p:spPr/>
        <p:txBody>
          <a:bodyPr/>
          <a:lstStyle/>
          <a:p>
            <a:fld id="{C498F3E6-B2A2-406B-BC31-11B5CF379E26}" type="slidenum">
              <a:rPr lang="en-US" smtClean="0"/>
              <a:t>23</a:t>
            </a:fld>
            <a:endParaRPr lang="en-US"/>
          </a:p>
        </p:txBody>
      </p:sp>
      <p:sp>
        <p:nvSpPr>
          <p:cNvPr id="3" name="Title 1">
            <a:extLst>
              <a:ext uri="{FF2B5EF4-FFF2-40B4-BE49-F238E27FC236}">
                <a16:creationId xmlns:a16="http://schemas.microsoft.com/office/drawing/2014/main" id="{432B280C-DFA0-4E72-9157-EA18DEFC16BF}"/>
              </a:ext>
            </a:extLst>
          </p:cNvPr>
          <p:cNvSpPr txBox="1">
            <a:spLocks/>
          </p:cNvSpPr>
          <p:nvPr/>
        </p:nvSpPr>
        <p:spPr>
          <a:xfrm>
            <a:off x="605011" y="2733298"/>
            <a:ext cx="10896600" cy="1079771"/>
          </a:xfrm>
          <a:prstGeom prst="rect">
            <a:avLst/>
          </a:prstGeom>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02060"/>
                </a:solidFill>
                <a:latin typeface="Calibri" panose="020F0502020204030204" pitchFamily="34" charset="0"/>
              </a:rPr>
              <a:t>Mental Health and Service Utilization</a:t>
            </a:r>
            <a:endParaRPr lang="en-US" sz="4800" dirty="0">
              <a:solidFill>
                <a:srgbClr val="002060"/>
              </a:solidFill>
              <a:latin typeface="Calibri" panose="020F0502020204030204" pitchFamily="34" charset="0"/>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
        <p:nvSpPr>
          <p:cNvPr id="5" name="Rounded Rectangular Callout 4"/>
          <p:cNvSpPr/>
          <p:nvPr/>
        </p:nvSpPr>
        <p:spPr>
          <a:xfrm>
            <a:off x="83778" y="178592"/>
            <a:ext cx="4439920" cy="1859280"/>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t>
            </a:r>
            <a:r>
              <a:rPr lang="en-US" dirty="0">
                <a:solidFill>
                  <a:schemeClr val="bg1"/>
                </a:solidFill>
              </a:rPr>
              <a:t>Mental health needs to be integrated into the school systems starting in elementary school. There needs to be more exposure and education on mental health as a whole starting from a younger age.“</a:t>
            </a:r>
          </a:p>
        </p:txBody>
      </p:sp>
      <p:sp>
        <p:nvSpPr>
          <p:cNvPr id="6" name="Rounded Rectangular Callout 5"/>
          <p:cNvSpPr/>
          <p:nvPr/>
        </p:nvSpPr>
        <p:spPr>
          <a:xfrm rot="916573">
            <a:off x="6323793" y="3557674"/>
            <a:ext cx="2285219" cy="2395533"/>
          </a:xfrm>
          <a:prstGeom prst="wedgeRoundRectCallout">
            <a:avLst/>
          </a:prstGeom>
          <a:solidFill>
            <a:schemeClr val="accent1">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“I feel like there is a mental health crisis, but it’s not caused by video games or drugs. Often people use those things as coping mechanisms, but they’re not the source.“</a:t>
            </a:r>
          </a:p>
        </p:txBody>
      </p:sp>
      <p:sp>
        <p:nvSpPr>
          <p:cNvPr id="7" name="Rounded Rectangular Callout 6"/>
          <p:cNvSpPr/>
          <p:nvPr/>
        </p:nvSpPr>
        <p:spPr>
          <a:xfrm rot="442019">
            <a:off x="6689461" y="220667"/>
            <a:ext cx="2987040" cy="1811790"/>
          </a:xfrm>
          <a:prstGeom prst="wedgeRoundRectCallou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Bell MT" panose="02020503060305020303" pitchFamily="18" charset="0"/>
              </a:rPr>
              <a:t>“We have a severe mental health crisis in the US. It is a huge problem especially among teens and young adults.”</a:t>
            </a:r>
          </a:p>
        </p:txBody>
      </p:sp>
      <p:sp>
        <p:nvSpPr>
          <p:cNvPr id="8" name="Rounded Rectangular Callout 7"/>
          <p:cNvSpPr/>
          <p:nvPr/>
        </p:nvSpPr>
        <p:spPr>
          <a:xfrm rot="20798574">
            <a:off x="263924" y="3676410"/>
            <a:ext cx="2743200" cy="2547133"/>
          </a:xfrm>
          <a:prstGeom prst="wedgeRoundRectCallout">
            <a:avLst/>
          </a:prstGeom>
          <a:solidFill>
            <a:schemeClr val="accent6">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 wish the stigma about mental health would go away do more people would feel comfortable reaching out to parents or friends when they need help.”</a:t>
            </a:r>
          </a:p>
        </p:txBody>
      </p:sp>
      <p:sp>
        <p:nvSpPr>
          <p:cNvPr id="9" name="Rounded Rectangular Callout 8"/>
          <p:cNvSpPr/>
          <p:nvPr/>
        </p:nvSpPr>
        <p:spPr>
          <a:xfrm>
            <a:off x="9191568" y="4019248"/>
            <a:ext cx="2933700" cy="1728811"/>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362" y="2179089"/>
            <a:ext cx="8382000" cy="369332"/>
          </a:xfrm>
          <a:prstGeom prst="rect">
            <a:avLst/>
          </a:prstGeom>
        </p:spPr>
        <p:txBody>
          <a:bodyPr wrap="square">
            <a:spAutoFit/>
          </a:bodyPr>
          <a:lstStyle/>
          <a:p>
            <a:r>
              <a:rPr lang="en-US" b="1" dirty="0">
                <a:solidFill>
                  <a:schemeClr val="accent6">
                    <a:lumMod val="75000"/>
                  </a:schemeClr>
                </a:solidFill>
                <a:effectLst>
                  <a:outerShdw blurRad="38100" dist="38100" dir="2700000" algn="tl">
                    <a:srgbClr val="000000">
                      <a:alpha val="43137"/>
                    </a:srgbClr>
                  </a:outerShdw>
                </a:effectLst>
              </a:rPr>
              <a:t>“</a:t>
            </a:r>
            <a:r>
              <a:rPr lang="en-US" dirty="0">
                <a:solidFill>
                  <a:schemeClr val="accent6">
                    <a:lumMod val="75000"/>
                  </a:schemeClr>
                </a:solidFill>
                <a:effectLst>
                  <a:outerShdw blurRad="38100" dist="38100" dir="2700000" algn="tl">
                    <a:srgbClr val="000000">
                      <a:alpha val="43137"/>
                    </a:srgbClr>
                  </a:outerShdw>
                </a:effectLst>
              </a:rPr>
              <a:t>Focusing on mental health is just as important and focusing on physical health.” </a:t>
            </a:r>
          </a:p>
        </p:txBody>
      </p:sp>
      <p:sp>
        <p:nvSpPr>
          <p:cNvPr id="11" name="Rectangle 10"/>
          <p:cNvSpPr/>
          <p:nvPr/>
        </p:nvSpPr>
        <p:spPr>
          <a:xfrm rot="20760692">
            <a:off x="3729041" y="4188005"/>
            <a:ext cx="1423151" cy="1477328"/>
          </a:xfrm>
          <a:prstGeom prst="rect">
            <a:avLst/>
          </a:prstGeom>
        </p:spPr>
        <p:txBody>
          <a:bodyPr wrap="square">
            <a:spAutoFit/>
          </a:bodyPr>
          <a:lstStyle/>
          <a:p>
            <a:pPr algn="ctr"/>
            <a:r>
              <a:rPr lang="en-US" b="1" dirty="0" smtClean="0">
                <a:solidFill>
                  <a:schemeClr val="accent2"/>
                </a:solidFill>
              </a:rPr>
              <a:t>“Therapy </a:t>
            </a:r>
            <a:r>
              <a:rPr lang="en-US" b="1" dirty="0">
                <a:solidFill>
                  <a:schemeClr val="accent2"/>
                </a:solidFill>
              </a:rPr>
              <a:t>is becoming less taboo which is </a:t>
            </a:r>
            <a:r>
              <a:rPr lang="en-US" b="1" dirty="0" smtClean="0">
                <a:solidFill>
                  <a:schemeClr val="accent2"/>
                </a:solidFill>
              </a:rPr>
              <a:t>amazing.”</a:t>
            </a:r>
            <a:endParaRPr lang="en-US" b="1" dirty="0">
              <a:solidFill>
                <a:schemeClr val="accent2"/>
              </a:solidFill>
            </a:endParaRPr>
          </a:p>
        </p:txBody>
      </p:sp>
      <p:sp>
        <p:nvSpPr>
          <p:cNvPr id="12" name="Rectangle 11"/>
          <p:cNvSpPr/>
          <p:nvPr/>
        </p:nvSpPr>
        <p:spPr>
          <a:xfrm>
            <a:off x="9418898" y="4188006"/>
            <a:ext cx="2479040" cy="1477328"/>
          </a:xfrm>
          <a:prstGeom prst="rect">
            <a:avLst/>
          </a:prstGeom>
        </p:spPr>
        <p:txBody>
          <a:bodyPr wrap="square">
            <a:spAutoFit/>
          </a:bodyPr>
          <a:lstStyle/>
          <a:p>
            <a:pPr algn="ctr"/>
            <a:r>
              <a:rPr lang="en-US" dirty="0">
                <a:solidFill>
                  <a:schemeClr val="bg1"/>
                </a:solidFill>
              </a:rPr>
              <a:t>“I can easily say none of us were informed on the signs of suicide. if we had been, it would have been prevented.”</a:t>
            </a:r>
          </a:p>
        </p:txBody>
      </p:sp>
      <p:sp>
        <p:nvSpPr>
          <p:cNvPr id="13" name="Rectangle 12"/>
          <p:cNvSpPr/>
          <p:nvPr/>
        </p:nvSpPr>
        <p:spPr>
          <a:xfrm>
            <a:off x="4855075" y="340142"/>
            <a:ext cx="1372888" cy="1477328"/>
          </a:xfrm>
          <a:prstGeom prst="rect">
            <a:avLst/>
          </a:prstGeom>
        </p:spPr>
        <p:txBody>
          <a:bodyPr wrap="square">
            <a:spAutoFit/>
          </a:bodyPr>
          <a:lstStyle/>
          <a:p>
            <a:pPr algn="ctr"/>
            <a:r>
              <a:rPr lang="en-US" dirty="0">
                <a:solidFill>
                  <a:srgbClr val="002060"/>
                </a:solidFill>
              </a:rPr>
              <a:t>“EVERYONE should be getting help no matter what.”</a:t>
            </a:r>
          </a:p>
        </p:txBody>
      </p:sp>
      <p:sp>
        <p:nvSpPr>
          <p:cNvPr id="14" name="Rectangle 13"/>
          <p:cNvSpPr/>
          <p:nvPr/>
        </p:nvSpPr>
        <p:spPr>
          <a:xfrm rot="1893045">
            <a:off x="10126853" y="1041522"/>
            <a:ext cx="1739383" cy="1815882"/>
          </a:xfrm>
          <a:prstGeom prst="rect">
            <a:avLst/>
          </a:prstGeom>
        </p:spPr>
        <p:txBody>
          <a:bodyPr wrap="square">
            <a:spAutoFit/>
          </a:bodyPr>
          <a:lstStyle/>
          <a:p>
            <a:r>
              <a:rPr lang="en-US" sz="1600" dirty="0">
                <a:latin typeface="Arial Rounded MT Bold" panose="020F0704030504030204" pitchFamily="34" charset="0"/>
              </a:rPr>
              <a:t>“We’re failing today’s youth by ignoring the </a:t>
            </a:r>
            <a:r>
              <a:rPr lang="en-US" sz="1600" dirty="0" smtClean="0">
                <a:latin typeface="Arial Rounded MT Bold" panose="020F0704030504030204" pitchFamily="34" charset="0"/>
              </a:rPr>
              <a:t>trauma </a:t>
            </a:r>
            <a:r>
              <a:rPr lang="en-US" sz="1600" dirty="0">
                <a:latin typeface="Arial Rounded MT Bold" panose="020F0704030504030204" pitchFamily="34" charset="0"/>
              </a:rPr>
              <a:t>and stress they are put through since </a:t>
            </a:r>
            <a:r>
              <a:rPr lang="en-US" sz="1600" dirty="0" smtClean="0">
                <a:latin typeface="Arial Rounded MT Bold" panose="020F0704030504030204" pitchFamily="34" charset="0"/>
              </a:rPr>
              <a:t>birth.”</a:t>
            </a:r>
            <a:endParaRPr lang="en-US" sz="1600" dirty="0">
              <a:latin typeface="Arial Rounded MT Bold" panose="020F0704030504030204" pitchFamily="34" charset="0"/>
            </a:endParaRPr>
          </a:p>
        </p:txBody>
      </p:sp>
      <p:sp>
        <p:nvSpPr>
          <p:cNvPr id="16" name="Rectangle 15"/>
          <p:cNvSpPr/>
          <p:nvPr/>
        </p:nvSpPr>
        <p:spPr>
          <a:xfrm rot="21404902">
            <a:off x="6247467" y="5960977"/>
            <a:ext cx="5158010" cy="646331"/>
          </a:xfrm>
          <a:prstGeom prst="rect">
            <a:avLst/>
          </a:prstGeom>
        </p:spPr>
        <p:txBody>
          <a:bodyPr wrap="square">
            <a:spAutoFit/>
          </a:bodyPr>
          <a:lstStyle/>
          <a:p>
            <a:r>
              <a:rPr lang="en-US" b="1" dirty="0">
                <a:solidFill>
                  <a:srgbClr val="C00000"/>
                </a:solidFill>
                <a:effectLst>
                  <a:outerShdw blurRad="38100" dist="38100" dir="2700000" algn="tl">
                    <a:srgbClr val="000000">
                      <a:alpha val="43137"/>
                    </a:srgbClr>
                  </a:outerShdw>
                </a:effectLst>
              </a:rPr>
              <a:t>“Be more educated about how ok it is to seek help. </a:t>
            </a:r>
            <a:endParaRPr lang="en-US" b="1" dirty="0" smtClean="0">
              <a:solidFill>
                <a:srgbClr val="C00000"/>
              </a:solidFill>
              <a:effectLst>
                <a:outerShdw blurRad="38100" dist="38100" dir="2700000" algn="tl">
                  <a:srgbClr val="000000">
                    <a:alpha val="43137"/>
                  </a:srgbClr>
                </a:outerShdw>
              </a:effectLst>
            </a:endParaRPr>
          </a:p>
          <a:p>
            <a:r>
              <a:rPr lang="en-US" b="1" dirty="0" smtClean="0">
                <a:solidFill>
                  <a:srgbClr val="C00000"/>
                </a:solidFill>
                <a:effectLst>
                  <a:outerShdw blurRad="38100" dist="38100" dir="2700000" algn="tl">
                    <a:srgbClr val="000000">
                      <a:alpha val="43137"/>
                    </a:srgbClr>
                  </a:outerShdw>
                </a:effectLst>
              </a:rPr>
              <a:t>School </a:t>
            </a:r>
            <a:r>
              <a:rPr lang="en-US" b="1" dirty="0">
                <a:solidFill>
                  <a:srgbClr val="C00000"/>
                </a:solidFill>
                <a:effectLst>
                  <a:outerShdw blurRad="38100" dist="38100" dir="2700000" algn="tl">
                    <a:srgbClr val="000000">
                      <a:alpha val="43137"/>
                    </a:srgbClr>
                  </a:outerShdw>
                </a:effectLst>
              </a:rPr>
              <a:t>counseling centers are a great place to start.”</a:t>
            </a:r>
          </a:p>
        </p:txBody>
      </p:sp>
    </p:spTree>
    <p:extLst>
      <p:ext uri="{BB962C8B-B14F-4D97-AF65-F5344CB8AC3E}">
        <p14:creationId xmlns:p14="http://schemas.microsoft.com/office/powerpoint/2010/main" val="23794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225" y="137941"/>
            <a:ext cx="9788711" cy="874206"/>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Reported Anxiety: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670467" y="3993135"/>
            <a:ext cx="1051139" cy="358203"/>
          </a:xfrm>
        </p:spPr>
        <p:txBody>
          <a:bodyPr/>
          <a:lstStyle/>
          <a:p>
            <a:fld id="{C498F3E6-B2A2-406B-BC31-11B5CF379E26}" type="slidenum">
              <a:rPr lang="en-US" smtClean="0"/>
              <a:t>24</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1" name="Content Placeholder 10">
            <a:extLst>
              <a:ext uri="{FF2B5EF4-FFF2-40B4-BE49-F238E27FC236}">
                <a16:creationId xmlns:a16="http://schemas.microsoft.com/office/drawing/2014/main" id="{00000000-0008-0000-1100-000002000000}"/>
              </a:ext>
            </a:extLst>
          </p:cNvPr>
          <p:cNvGraphicFramePr>
            <a:graphicFrameLocks noGrp="1"/>
          </p:cNvGraphicFramePr>
          <p:nvPr>
            <p:ph idx="1"/>
            <p:extLst>
              <p:ext uri="{D42A27DB-BD31-4B8C-83A1-F6EECF244321}">
                <p14:modId xmlns:p14="http://schemas.microsoft.com/office/powerpoint/2010/main" val="918124792"/>
              </p:ext>
            </p:extLst>
          </p:nvPr>
        </p:nvGraphicFramePr>
        <p:xfrm>
          <a:off x="838200" y="1114424"/>
          <a:ext cx="10515600" cy="53244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4">
            <a:extLst>
              <a:ext uri="{FF2B5EF4-FFF2-40B4-BE49-F238E27FC236}">
                <a16:creationId xmlns:a16="http://schemas.microsoft.com/office/drawing/2014/main" id="{D68B9AD6-B8A7-4766-A83F-CDA740839079}"/>
              </a:ext>
            </a:extLst>
          </p:cNvPr>
          <p:cNvSpPr txBox="1"/>
          <p:nvPr/>
        </p:nvSpPr>
        <p:spPr>
          <a:xfrm>
            <a:off x="7936908" y="3145799"/>
            <a:ext cx="1721796" cy="20528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Reported that anxiety greatly affected their work, life, or relationships</a:t>
            </a:r>
          </a:p>
        </p:txBody>
      </p:sp>
    </p:spTree>
    <p:extLst>
      <p:ext uri="{BB962C8B-B14F-4D97-AF65-F5344CB8AC3E}">
        <p14:creationId xmlns:p14="http://schemas.microsoft.com/office/powerpoint/2010/main" val="305087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Depression and Suicide: </a:t>
            </a:r>
            <a:r>
              <a:rPr lang="en-US" sz="3000" i="1" dirty="0">
                <a:solidFill>
                  <a:srgbClr val="002060"/>
                </a:solidFill>
                <a:latin typeface="+mn-lt"/>
                <a:ea typeface="+mn-ea"/>
                <a:cs typeface="Arial" panose="020B0604020202020204" pitchFamily="34" charset="0"/>
              </a:rPr>
              <a:t>Young Adults Statewide </a:t>
            </a:r>
            <a:r>
              <a:rPr lang="en-US" sz="3000" dirty="0">
                <a:solidFill>
                  <a:srgbClr val="002060"/>
                </a:solidFill>
                <a:latin typeface="+mn-lt"/>
                <a:ea typeface="+mn-ea"/>
                <a:cs typeface="Arial" panose="020B0604020202020204" pitchFamily="34" charset="0"/>
              </a:rPr>
              <a:t>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25</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E3CDE0C8-D093-4C8D-B0E7-498C5DA77AF2}"/>
              </a:ext>
            </a:extLst>
          </p:cNvPr>
          <p:cNvGraphicFramePr>
            <a:graphicFrameLocks noGrp="1"/>
          </p:cNvGraphicFramePr>
          <p:nvPr>
            <p:ph idx="1"/>
            <p:extLst>
              <p:ext uri="{D42A27DB-BD31-4B8C-83A1-F6EECF244321}">
                <p14:modId xmlns:p14="http://schemas.microsoft.com/office/powerpoint/2010/main" val="1049824566"/>
              </p:ext>
            </p:extLst>
          </p:nvPr>
        </p:nvGraphicFramePr>
        <p:xfrm>
          <a:off x="838200" y="1228725"/>
          <a:ext cx="10515600" cy="49482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1426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4623"/>
            <a:ext cx="10112561"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Receipt of Substance Use and Mental Health Services, Past Year:</a:t>
            </a:r>
            <a:br>
              <a:rPr lang="en-US" sz="3000" dirty="0">
                <a:solidFill>
                  <a:srgbClr val="002060"/>
                </a:solidFill>
                <a:latin typeface="+mn-lt"/>
                <a:ea typeface="+mn-ea"/>
                <a:cs typeface="Arial" panose="020B0604020202020204" pitchFamily="34" charset="0"/>
              </a:rPr>
            </a:br>
            <a:r>
              <a:rPr lang="en-US" sz="3000" dirty="0">
                <a:solidFill>
                  <a:srgbClr val="002060"/>
                </a:solidFill>
                <a:latin typeface="+mn-lt"/>
                <a:ea typeface="+mn-ea"/>
                <a:cs typeface="Arial" panose="020B0604020202020204" pitchFamily="34" charset="0"/>
              </a:rPr>
              <a:t> </a:t>
            </a:r>
            <a:r>
              <a:rPr lang="en-US" sz="3000" i="1" dirty="0">
                <a:solidFill>
                  <a:srgbClr val="002060"/>
                </a:solidFill>
                <a:latin typeface="+mn-lt"/>
                <a:ea typeface="+mn-ea"/>
                <a:cs typeface="Arial" panose="020B0604020202020204" pitchFamily="34" charset="0"/>
              </a:rPr>
              <a:t>Young Adults Statewide </a:t>
            </a:r>
            <a:r>
              <a:rPr lang="en-US" sz="3000" dirty="0">
                <a:solidFill>
                  <a:srgbClr val="002060"/>
                </a:solidFill>
                <a:latin typeface="+mn-lt"/>
                <a:ea typeface="+mn-ea"/>
                <a:cs typeface="Arial" panose="020B0604020202020204" pitchFamily="34" charset="0"/>
              </a:rPr>
              <a:t>Survey (YASS) 2020</a:t>
            </a:r>
          </a:p>
        </p:txBody>
      </p:sp>
      <p:sp>
        <p:nvSpPr>
          <p:cNvPr id="3" name="Slide Number Placeholder 2"/>
          <p:cNvSpPr>
            <a:spLocks noGrp="1"/>
          </p:cNvSpPr>
          <p:nvPr>
            <p:ph type="sldNum" sz="quarter" idx="12"/>
          </p:nvPr>
        </p:nvSpPr>
        <p:spPr/>
        <p:txBody>
          <a:bodyPr/>
          <a:lstStyle/>
          <a:p>
            <a:fld id="{C498F3E6-B2A2-406B-BC31-11B5CF379E26}" type="slidenum">
              <a:rPr lang="en-US" smtClean="0"/>
              <a:t>26</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1500-000002000000}"/>
              </a:ext>
            </a:extLst>
          </p:cNvPr>
          <p:cNvGraphicFramePr>
            <a:graphicFrameLocks noGrp="1"/>
          </p:cNvGraphicFramePr>
          <p:nvPr>
            <p:ph idx="1"/>
            <p:extLst>
              <p:ext uri="{D42A27DB-BD31-4B8C-83A1-F6EECF244321}">
                <p14:modId xmlns:p14="http://schemas.microsoft.com/office/powerpoint/2010/main" val="2098911180"/>
              </p:ext>
            </p:extLst>
          </p:nvPr>
        </p:nvGraphicFramePr>
        <p:xfrm>
          <a:off x="838200" y="1581150"/>
          <a:ext cx="10515600" cy="459581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20">
            <a:extLst>
              <a:ext uri="{FF2B5EF4-FFF2-40B4-BE49-F238E27FC236}">
                <a16:creationId xmlns:a16="http://schemas.microsoft.com/office/drawing/2014/main" id="{3C3D1B63-8DA6-4261-BEAE-E4CAC08CA1CE}"/>
              </a:ext>
            </a:extLst>
          </p:cNvPr>
          <p:cNvSpPr txBox="1"/>
          <p:nvPr/>
        </p:nvSpPr>
        <p:spPr>
          <a:xfrm>
            <a:off x="6003924" y="2641599"/>
            <a:ext cx="4034155" cy="114225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6350">
            <a:solidFill>
              <a:prstClr val="black"/>
            </a:solidFill>
          </a:ln>
          <a:effectLst>
            <a:outerShdw blurRad="50800" dist="38100" dir="18900000" algn="b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37% of respondents reported taking medication prescribed for mental health issues in the past year</a:t>
            </a:r>
          </a:p>
        </p:txBody>
      </p:sp>
    </p:spTree>
    <p:extLst>
      <p:ext uri="{BB962C8B-B14F-4D97-AF65-F5344CB8AC3E}">
        <p14:creationId xmlns:p14="http://schemas.microsoft.com/office/powerpoint/2010/main" val="383238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a:xfrm>
            <a:off x="4728007" y="2153809"/>
            <a:ext cx="4805099" cy="810158"/>
          </a:xfrm>
          <a:prstGeom prst="wedgeRoundRectCallout">
            <a:avLst/>
          </a:prstGeom>
          <a:solidFill>
            <a:srgbClr val="CCCCFF"/>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D3EBCAD-AB55-4F83-B6BB-1317273E92A4}"/>
              </a:ext>
            </a:extLst>
          </p:cNvPr>
          <p:cNvSpPr>
            <a:spLocks noGrp="1"/>
          </p:cNvSpPr>
          <p:nvPr>
            <p:ph type="sldNum" sz="quarter" idx="12"/>
          </p:nvPr>
        </p:nvSpPr>
        <p:spPr/>
        <p:txBody>
          <a:bodyPr/>
          <a:lstStyle/>
          <a:p>
            <a:fld id="{C498F3E6-B2A2-406B-BC31-11B5CF379E26}" type="slidenum">
              <a:rPr lang="en-US" smtClean="0"/>
              <a:t>27</a:t>
            </a:fld>
            <a:endParaRPr lang="en-US"/>
          </a:p>
        </p:txBody>
      </p:sp>
      <p:sp>
        <p:nvSpPr>
          <p:cNvPr id="3" name="Title 1">
            <a:extLst>
              <a:ext uri="{FF2B5EF4-FFF2-40B4-BE49-F238E27FC236}">
                <a16:creationId xmlns:a16="http://schemas.microsoft.com/office/drawing/2014/main" id="{432B280C-DFA0-4E72-9157-EA18DEFC16BF}"/>
              </a:ext>
            </a:extLst>
          </p:cNvPr>
          <p:cNvSpPr txBox="1">
            <a:spLocks/>
          </p:cNvSpPr>
          <p:nvPr/>
        </p:nvSpPr>
        <p:spPr>
          <a:xfrm>
            <a:off x="756736" y="3097088"/>
            <a:ext cx="10896600" cy="965858"/>
          </a:xfrm>
          <a:prstGeom prst="rect">
            <a:avLst/>
          </a:prstGeom>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latin typeface="Calibri" panose="020F0502020204030204" pitchFamily="34" charset="0"/>
              </a:rPr>
              <a:t>Gaming and Gambling Behavior</a:t>
            </a:r>
            <a:endParaRPr lang="en-US" sz="4800" dirty="0">
              <a:solidFill>
                <a:srgbClr val="002060"/>
              </a:solidFill>
              <a:latin typeface="Calibri" panose="020F0502020204030204" pitchFamily="34" charset="0"/>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
        <p:nvSpPr>
          <p:cNvPr id="5" name="Rounded Rectangular Callout 4"/>
          <p:cNvSpPr/>
          <p:nvPr/>
        </p:nvSpPr>
        <p:spPr>
          <a:xfrm rot="20410631">
            <a:off x="142622" y="537039"/>
            <a:ext cx="4404040" cy="2570744"/>
          </a:xfrm>
          <a:prstGeom prst="wedgeRoundRectCallout">
            <a:avLst/>
          </a:prstGeom>
          <a:solidFill>
            <a:srgbClr val="00B0F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50000"/>
                  </a:schemeClr>
                </a:solidFill>
              </a:rPr>
              <a:t>“Video games are one of the most important parts of my life because it's the way I stay socially connected to all of my hometown friends and people I know across the country. It's my favorite form of entertainment and I think it's more engaging than sitting around mindlessly watching Netflix or other streaming TV or movie programs.”</a:t>
            </a:r>
          </a:p>
        </p:txBody>
      </p:sp>
      <p:sp>
        <p:nvSpPr>
          <p:cNvPr id="6" name="Rounded Rectangular Callout 5"/>
          <p:cNvSpPr/>
          <p:nvPr/>
        </p:nvSpPr>
        <p:spPr>
          <a:xfrm rot="974029">
            <a:off x="7986212" y="483477"/>
            <a:ext cx="3703320" cy="1713972"/>
          </a:xfrm>
          <a:prstGeom prst="wedgeRoundRectCallout">
            <a:avLst/>
          </a:prstGeom>
          <a:solidFill>
            <a:schemeClr val="accent4">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50000"/>
                  </a:schemeClr>
                </a:solidFill>
              </a:rPr>
              <a:t>“I do think that spending too much time playing/obsessively playing can be damaging to one's mental health. It can easily become a consuming hobby.”</a:t>
            </a:r>
            <a:endParaRPr lang="en-US" sz="2000" b="1" dirty="0">
              <a:solidFill>
                <a:schemeClr val="accent5">
                  <a:lumMod val="50000"/>
                </a:schemeClr>
              </a:solidFill>
            </a:endParaRPr>
          </a:p>
        </p:txBody>
      </p:sp>
      <p:sp>
        <p:nvSpPr>
          <p:cNvPr id="7" name="Rounded Rectangular Callout 6"/>
          <p:cNvSpPr/>
          <p:nvPr/>
        </p:nvSpPr>
        <p:spPr>
          <a:xfrm rot="20053639">
            <a:off x="290869" y="4300586"/>
            <a:ext cx="2863398" cy="1813378"/>
          </a:xfrm>
          <a:prstGeom prst="wedgeRoundRectCallou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Rounded MT Bold" panose="020F0704030504030204" pitchFamily="34" charset="0"/>
              </a:rPr>
              <a:t>“I am concerned that loot boxes in games could be a gateway into gambling for some young people</a:t>
            </a:r>
            <a:r>
              <a:rPr lang="en-US" dirty="0" smtClean="0">
                <a:latin typeface="Arial Rounded MT Bold" panose="020F0704030504030204" pitchFamily="34" charset="0"/>
              </a:rPr>
              <a:t>.”</a:t>
            </a:r>
            <a:endParaRPr lang="en-US" dirty="0">
              <a:latin typeface="Arial Rounded MT Bold" panose="020F0704030504030204" pitchFamily="34" charset="0"/>
            </a:endParaRPr>
          </a:p>
        </p:txBody>
      </p:sp>
      <p:sp>
        <p:nvSpPr>
          <p:cNvPr id="8" name="Rounded Rectangular Callout 7"/>
          <p:cNvSpPr/>
          <p:nvPr/>
        </p:nvSpPr>
        <p:spPr>
          <a:xfrm>
            <a:off x="3469729" y="3911473"/>
            <a:ext cx="5006399" cy="2595417"/>
          </a:xfrm>
          <a:prstGeom prst="wedgeRoundRectCallou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“Addiction to </a:t>
            </a:r>
            <a:r>
              <a:rPr lang="en-US" dirty="0" smtClean="0"/>
              <a:t>… loot boxes </a:t>
            </a:r>
            <a:r>
              <a:rPr lang="en-US" dirty="0"/>
              <a:t>in video games needs to be taken far more seriously as a legitimate issue akin to gambling addiction. It is a largely unregulated market that disproportionately affects young people and there are not many resources available for help or even recognizing it.” </a:t>
            </a:r>
          </a:p>
        </p:txBody>
      </p:sp>
      <p:sp>
        <p:nvSpPr>
          <p:cNvPr id="9" name="Rounded Rectangular Callout 8"/>
          <p:cNvSpPr/>
          <p:nvPr/>
        </p:nvSpPr>
        <p:spPr>
          <a:xfrm>
            <a:off x="4894445" y="157845"/>
            <a:ext cx="2759996" cy="1669186"/>
          </a:xfrm>
          <a:prstGeom prst="wedgeRoundRectCallout">
            <a:avLst/>
          </a:prstGeom>
          <a:solidFill>
            <a:schemeClr val="accent1">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ular Callout 9"/>
          <p:cNvSpPr/>
          <p:nvPr/>
        </p:nvSpPr>
        <p:spPr>
          <a:xfrm rot="2233692">
            <a:off x="8775585" y="4337213"/>
            <a:ext cx="3087665" cy="1895409"/>
          </a:xfrm>
          <a:prstGeom prst="wedgeRoundRectCallout">
            <a:avLst/>
          </a:prstGeom>
          <a:solidFill>
            <a:schemeClr val="accent6">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lumMod val="50000"/>
                  </a:schemeClr>
                </a:solidFill>
              </a:rPr>
              <a:t>“I know a lot of people who are more addicted to video games than anything else but it doesn’t get talked about as </a:t>
            </a:r>
            <a:r>
              <a:rPr lang="en-US" b="1" dirty="0" smtClean="0">
                <a:solidFill>
                  <a:schemeClr val="accent5">
                    <a:lumMod val="50000"/>
                  </a:schemeClr>
                </a:solidFill>
              </a:rPr>
              <a:t>much.”</a:t>
            </a:r>
            <a:endParaRPr lang="en-US" sz="2000" b="1" dirty="0">
              <a:solidFill>
                <a:schemeClr val="accent5">
                  <a:lumMod val="50000"/>
                </a:schemeClr>
              </a:solidFill>
            </a:endParaRPr>
          </a:p>
        </p:txBody>
      </p:sp>
      <p:sp>
        <p:nvSpPr>
          <p:cNvPr id="11" name="Rectangle 10"/>
          <p:cNvSpPr/>
          <p:nvPr/>
        </p:nvSpPr>
        <p:spPr>
          <a:xfrm>
            <a:off x="4907808" y="2286931"/>
            <a:ext cx="4411289" cy="646331"/>
          </a:xfrm>
          <a:prstGeom prst="rect">
            <a:avLst/>
          </a:prstGeom>
        </p:spPr>
        <p:txBody>
          <a:bodyPr wrap="square">
            <a:spAutoFit/>
          </a:bodyPr>
          <a:lstStyle/>
          <a:p>
            <a:pPr algn="ctr"/>
            <a:r>
              <a:rPr lang="en-US" b="1" dirty="0">
                <a:solidFill>
                  <a:srgbClr val="7030A0"/>
                </a:solidFill>
                <a:latin typeface="Arial Black" panose="020B0A04020102020204" pitchFamily="34" charset="0"/>
              </a:rPr>
              <a:t>“Video games are good to escape problems I can't deal with.” </a:t>
            </a:r>
          </a:p>
        </p:txBody>
      </p:sp>
      <p:sp>
        <p:nvSpPr>
          <p:cNvPr id="12" name="Rectangle 11"/>
          <p:cNvSpPr/>
          <p:nvPr/>
        </p:nvSpPr>
        <p:spPr>
          <a:xfrm>
            <a:off x="4969657" y="323770"/>
            <a:ext cx="2265681" cy="1323439"/>
          </a:xfrm>
          <a:prstGeom prst="rect">
            <a:avLst/>
          </a:prstGeom>
        </p:spPr>
        <p:txBody>
          <a:bodyPr wrap="square">
            <a:spAutoFit/>
          </a:bodyPr>
          <a:lstStyle/>
          <a:p>
            <a:pPr algn="ctr"/>
            <a:r>
              <a:rPr lang="en-US" sz="1600" b="1" dirty="0">
                <a:solidFill>
                  <a:srgbClr val="002060"/>
                </a:solidFill>
                <a:latin typeface="Lucida Sans Typewriter" panose="020B0509030504030204" pitchFamily="49" charset="0"/>
              </a:rPr>
              <a:t>“Gambling is probably something that should be less available.”</a:t>
            </a:r>
          </a:p>
        </p:txBody>
      </p:sp>
    </p:spTree>
    <p:extLst>
      <p:ext uri="{BB962C8B-B14F-4D97-AF65-F5344CB8AC3E}">
        <p14:creationId xmlns:p14="http://schemas.microsoft.com/office/powerpoint/2010/main" val="995603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Hours Spent Video Gaming, Past </a:t>
            </a:r>
            <a:r>
              <a:rPr lang="en-US" sz="3000" dirty="0" smtClean="0">
                <a:solidFill>
                  <a:srgbClr val="002060"/>
                </a:solidFill>
                <a:latin typeface="+mn-lt"/>
                <a:ea typeface="+mn-ea"/>
                <a:cs typeface="Arial" panose="020B0604020202020204" pitchFamily="34" charset="0"/>
              </a:rPr>
              <a:t>Year: </a:t>
            </a:r>
            <a:r>
              <a:rPr lang="en-US" sz="3000" i="1" dirty="0">
                <a:solidFill>
                  <a:srgbClr val="002060"/>
                </a:solidFill>
                <a:latin typeface="+mn-lt"/>
                <a:ea typeface="+mn-ea"/>
                <a:cs typeface="Arial" panose="020B0604020202020204" pitchFamily="34" charset="0"/>
              </a:rPr>
              <a:t>Young Adults Statewide</a:t>
            </a:r>
            <a:r>
              <a:rPr lang="en-US" sz="3000" dirty="0">
                <a:solidFill>
                  <a:srgbClr val="002060"/>
                </a:solidFill>
                <a:latin typeface="+mn-lt"/>
                <a:ea typeface="+mn-ea"/>
                <a:cs typeface="Arial" panose="020B0604020202020204" pitchFamily="34" charset="0"/>
              </a:rPr>
              <a:t> 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28</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1800-000002000000}"/>
              </a:ext>
            </a:extLst>
          </p:cNvPr>
          <p:cNvGraphicFramePr>
            <a:graphicFrameLocks noGrp="1"/>
          </p:cNvGraphicFramePr>
          <p:nvPr>
            <p:ph idx="1"/>
            <p:extLst>
              <p:ext uri="{D42A27DB-BD31-4B8C-83A1-F6EECF244321}">
                <p14:modId xmlns:p14="http://schemas.microsoft.com/office/powerpoint/2010/main" val="2732438228"/>
              </p:ext>
            </p:extLst>
          </p:nvPr>
        </p:nvGraphicFramePr>
        <p:xfrm>
          <a:off x="733425" y="1190624"/>
          <a:ext cx="10868025" cy="5165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576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424961"/>
            <a:ext cx="9404723"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Video Game Related Behaviors: </a:t>
            </a:r>
            <a:r>
              <a:rPr lang="en-US" sz="3000" i="1" dirty="0">
                <a:solidFill>
                  <a:srgbClr val="002060"/>
                </a:solidFill>
                <a:latin typeface="+mn-lt"/>
                <a:ea typeface="+mn-ea"/>
                <a:cs typeface="Arial" panose="020B0604020202020204" pitchFamily="34" charset="0"/>
              </a:rPr>
              <a:t>Young Adults Statewide </a:t>
            </a:r>
            <a:r>
              <a:rPr lang="en-US" sz="3000" dirty="0">
                <a:solidFill>
                  <a:srgbClr val="002060"/>
                </a:solidFill>
                <a:latin typeface="+mn-lt"/>
                <a:ea typeface="+mn-ea"/>
                <a:cs typeface="Arial" panose="020B0604020202020204" pitchFamily="34" charset="0"/>
              </a:rPr>
              <a:t>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29</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1A00-000002000000}"/>
              </a:ext>
            </a:extLst>
          </p:cNvPr>
          <p:cNvGraphicFramePr>
            <a:graphicFrameLocks noGrp="1"/>
          </p:cNvGraphicFramePr>
          <p:nvPr>
            <p:ph idx="1"/>
            <p:extLst>
              <p:ext uri="{D42A27DB-BD31-4B8C-83A1-F6EECF244321}">
                <p14:modId xmlns:p14="http://schemas.microsoft.com/office/powerpoint/2010/main" val="3759393375"/>
              </p:ext>
            </p:extLst>
          </p:nvPr>
        </p:nvGraphicFramePr>
        <p:xfrm>
          <a:off x="838200" y="1825625"/>
          <a:ext cx="10515600" cy="446087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F0D96883-DF61-48AC-9B7B-6CBD0B22D177}"/>
              </a:ext>
            </a:extLst>
          </p:cNvPr>
          <p:cNvSpPr txBox="1"/>
          <p:nvPr/>
        </p:nvSpPr>
        <p:spPr>
          <a:xfrm>
            <a:off x="6819900" y="5628927"/>
            <a:ext cx="3876675" cy="646331"/>
          </a:xfrm>
          <a:prstGeom prst="rect">
            <a:avLst/>
          </a:prstGeom>
          <a:noFill/>
        </p:spPr>
        <p:txBody>
          <a:bodyPr wrap="square" rtlCol="0">
            <a:spAutoFit/>
          </a:bodyPr>
          <a:lstStyle/>
          <a:p>
            <a:pPr algn="ctr"/>
            <a:r>
              <a:rPr lang="en-US" dirty="0">
                <a:solidFill>
                  <a:srgbClr val="002060"/>
                </a:solidFill>
              </a:rPr>
              <a:t>Spend more money than you can afford on game purchases</a:t>
            </a:r>
          </a:p>
        </p:txBody>
      </p:sp>
      <p:sp>
        <p:nvSpPr>
          <p:cNvPr id="6" name="TextBox 5">
            <a:extLst>
              <a:ext uri="{FF2B5EF4-FFF2-40B4-BE49-F238E27FC236}">
                <a16:creationId xmlns:a16="http://schemas.microsoft.com/office/drawing/2014/main" id="{0252B5D1-F05C-4346-8AA2-A2D3AED4C907}"/>
              </a:ext>
            </a:extLst>
          </p:cNvPr>
          <p:cNvSpPr txBox="1"/>
          <p:nvPr/>
        </p:nvSpPr>
        <p:spPr>
          <a:xfrm>
            <a:off x="2428875" y="5628927"/>
            <a:ext cx="3305175" cy="369332"/>
          </a:xfrm>
          <a:prstGeom prst="rect">
            <a:avLst/>
          </a:prstGeom>
          <a:noFill/>
        </p:spPr>
        <p:txBody>
          <a:bodyPr wrap="square" rtlCol="0">
            <a:spAutoFit/>
          </a:bodyPr>
          <a:lstStyle/>
          <a:p>
            <a:pPr algn="ctr"/>
            <a:r>
              <a:rPr lang="en-US" dirty="0">
                <a:solidFill>
                  <a:srgbClr val="002060"/>
                </a:solidFill>
              </a:rPr>
              <a:t>Play to escape real life problems</a:t>
            </a:r>
          </a:p>
        </p:txBody>
      </p:sp>
    </p:spTree>
    <p:extLst>
      <p:ext uri="{BB962C8B-B14F-4D97-AF65-F5344CB8AC3E}">
        <p14:creationId xmlns:p14="http://schemas.microsoft.com/office/powerpoint/2010/main" val="203428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1828800" y="0"/>
            <a:ext cx="8534400" cy="627369"/>
          </a:xfrm>
          <a:prstGeom prst="rect">
            <a:avLst/>
          </a:prstGeom>
        </p:spPr>
        <p:txBody>
          <a:bodyPr spcFirstLastPara="1" vert="horz" wrap="square" lIns="0" tIns="0" rIns="0" bIns="0" rtlCol="0" anchor="b" anchorCtr="0">
            <a:noAutofit/>
          </a:bodyPr>
          <a:lstStyle/>
          <a:p>
            <a:pPr algn="ctr">
              <a:lnSpc>
                <a:spcPct val="115000"/>
              </a:lnSpc>
            </a:pPr>
            <a:r>
              <a:rPr lang="en" sz="3600" dirty="0" smtClean="0">
                <a:solidFill>
                  <a:srgbClr val="002060"/>
                </a:solidFill>
                <a:effectLst>
                  <a:outerShdw blurRad="38100" dist="38100" dir="2700000" algn="tl">
                    <a:srgbClr val="000000">
                      <a:alpha val="43137"/>
                    </a:srgbClr>
                  </a:outerShdw>
                </a:effectLst>
                <a:latin typeface="+mn-lt"/>
                <a:ea typeface="Proxima Nova"/>
                <a:cs typeface="Proxima Nova"/>
                <a:sym typeface="Proxima Nova"/>
              </a:rPr>
              <a:t>Phase 1 Campaign </a:t>
            </a:r>
            <a:r>
              <a:rPr lang="en" sz="3600" dirty="0">
                <a:solidFill>
                  <a:srgbClr val="002060"/>
                </a:solidFill>
                <a:effectLst>
                  <a:outerShdw blurRad="38100" dist="38100" dir="2700000" algn="tl">
                    <a:srgbClr val="000000">
                      <a:alpha val="43137"/>
                    </a:srgbClr>
                  </a:outerShdw>
                </a:effectLst>
                <a:latin typeface="+mn-lt"/>
                <a:ea typeface="Proxima Nova"/>
                <a:cs typeface="Proxima Nova"/>
                <a:sym typeface="Proxima Nova"/>
              </a:rPr>
              <a:t>Creative</a:t>
            </a:r>
            <a:endParaRPr sz="3600" dirty="0">
              <a:solidFill>
                <a:srgbClr val="002060"/>
              </a:solidFill>
              <a:effectLst>
                <a:outerShdw blurRad="38100" dist="38100" dir="2700000" algn="tl">
                  <a:srgbClr val="000000">
                    <a:alpha val="43137"/>
                  </a:srgbClr>
                </a:outerShdw>
              </a:effectLst>
              <a:latin typeface="+mn-lt"/>
            </a:endParaRPr>
          </a:p>
        </p:txBody>
      </p:sp>
      <p:pic>
        <p:nvPicPr>
          <p:cNvPr id="116" name="Google Shape;116;p20"/>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6157408" y="1916241"/>
            <a:ext cx="1767593" cy="1766329"/>
          </a:xfrm>
          <a:prstGeom prst="rect">
            <a:avLst/>
          </a:prstGeom>
          <a:noFill/>
          <a:ln>
            <a:noFill/>
          </a:ln>
        </p:spPr>
      </p:pic>
      <p:pic>
        <p:nvPicPr>
          <p:cNvPr id="117" name="Google Shape;117;p20"/>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2239957" y="1916241"/>
            <a:ext cx="1767593" cy="1766328"/>
          </a:xfrm>
          <a:prstGeom prst="rect">
            <a:avLst/>
          </a:prstGeom>
          <a:noFill/>
          <a:ln>
            <a:noFill/>
          </a:ln>
        </p:spPr>
      </p:pic>
      <p:pic>
        <p:nvPicPr>
          <p:cNvPr id="118" name="Google Shape;118;p20"/>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4207569" y="1022704"/>
            <a:ext cx="1767593" cy="1766328"/>
          </a:xfrm>
          <a:prstGeom prst="rect">
            <a:avLst/>
          </a:prstGeom>
          <a:noFill/>
          <a:ln>
            <a:noFill/>
          </a:ln>
        </p:spPr>
      </p:pic>
      <p:pic>
        <p:nvPicPr>
          <p:cNvPr id="119" name="Google Shape;119;p20"/>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314058" y="3157559"/>
            <a:ext cx="1767593" cy="1766328"/>
          </a:xfrm>
          <a:prstGeom prst="rect">
            <a:avLst/>
          </a:prstGeom>
          <a:noFill/>
          <a:ln>
            <a:noFill/>
          </a:ln>
        </p:spPr>
      </p:pic>
      <p:pic>
        <p:nvPicPr>
          <p:cNvPr id="120" name="Google Shape;120;p20"/>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314058" y="1024072"/>
            <a:ext cx="1767593" cy="1766328"/>
          </a:xfrm>
          <a:prstGeom prst="rect">
            <a:avLst/>
          </a:prstGeom>
          <a:noFill/>
          <a:ln>
            <a:noFill/>
          </a:ln>
        </p:spPr>
      </p:pic>
      <p:pic>
        <p:nvPicPr>
          <p:cNvPr id="121" name="Google Shape;121;p20"/>
          <p:cNvPicPr preferRelativeResize="0"/>
          <p:nvPr/>
        </p:nvPicPr>
        <p:blipFill>
          <a:blip r:embed="rId8" cstate="hqprint">
            <a:alphaModFix/>
            <a:extLst>
              <a:ext uri="{28A0092B-C50C-407E-A947-70E740481C1C}">
                <a14:useLocalDpi xmlns:a14="http://schemas.microsoft.com/office/drawing/2010/main"/>
              </a:ext>
            </a:extLst>
          </a:blip>
          <a:stretch>
            <a:fillRect/>
          </a:stretch>
        </p:blipFill>
        <p:spPr>
          <a:xfrm>
            <a:off x="2239956" y="3933345"/>
            <a:ext cx="1767593" cy="1766328"/>
          </a:xfrm>
          <a:prstGeom prst="rect">
            <a:avLst/>
          </a:prstGeom>
          <a:noFill/>
          <a:ln>
            <a:noFill/>
          </a:ln>
        </p:spPr>
      </p:pic>
      <p:pic>
        <p:nvPicPr>
          <p:cNvPr id="122" name="Google Shape;122;p20"/>
          <p:cNvPicPr preferRelativeResize="0"/>
          <p:nvPr/>
        </p:nvPicPr>
        <p:blipFill>
          <a:blip r:embed="rId9" cstate="hqprint">
            <a:alphaModFix/>
            <a:extLst>
              <a:ext uri="{28A0092B-C50C-407E-A947-70E740481C1C}">
                <a14:useLocalDpi xmlns:a14="http://schemas.microsoft.com/office/drawing/2010/main"/>
              </a:ext>
            </a:extLst>
          </a:blip>
          <a:stretch>
            <a:fillRect/>
          </a:stretch>
        </p:blipFill>
        <p:spPr>
          <a:xfrm>
            <a:off x="6157408" y="3933345"/>
            <a:ext cx="1767593" cy="1766328"/>
          </a:xfrm>
          <a:prstGeom prst="rect">
            <a:avLst/>
          </a:prstGeom>
          <a:noFill/>
          <a:ln>
            <a:noFill/>
          </a:ln>
        </p:spPr>
      </p:pic>
      <p:pic>
        <p:nvPicPr>
          <p:cNvPr id="123" name="Google Shape;123;p20"/>
          <p:cNvPicPr preferRelativeResize="0"/>
          <p:nvPr/>
        </p:nvPicPr>
        <p:blipFill>
          <a:blip r:embed="rId10" cstate="hqprint">
            <a:alphaModFix/>
            <a:extLst>
              <a:ext uri="{28A0092B-C50C-407E-A947-70E740481C1C}">
                <a14:useLocalDpi xmlns:a14="http://schemas.microsoft.com/office/drawing/2010/main"/>
              </a:ext>
            </a:extLst>
          </a:blip>
          <a:stretch>
            <a:fillRect/>
          </a:stretch>
        </p:blipFill>
        <p:spPr>
          <a:xfrm>
            <a:off x="4207569" y="3184367"/>
            <a:ext cx="1767593" cy="1766329"/>
          </a:xfrm>
          <a:prstGeom prst="rect">
            <a:avLst/>
          </a:prstGeom>
          <a:noFill/>
          <a:ln>
            <a:noFill/>
          </a:ln>
        </p:spPr>
      </p:pic>
      <p:pic>
        <p:nvPicPr>
          <p:cNvPr id="126" name="Google Shape;126;p20"/>
          <p:cNvPicPr preferRelativeResize="0"/>
          <p:nvPr/>
        </p:nvPicPr>
        <p:blipFill>
          <a:blip r:embed="rId11" cstate="hqprint">
            <a:alphaModFix/>
            <a:extLst>
              <a:ext uri="{28A0092B-C50C-407E-A947-70E740481C1C}">
                <a14:useLocalDpi xmlns:a14="http://schemas.microsoft.com/office/drawing/2010/main"/>
              </a:ext>
            </a:extLst>
          </a:blip>
          <a:stretch>
            <a:fillRect/>
          </a:stretch>
        </p:blipFill>
        <p:spPr>
          <a:xfrm>
            <a:off x="8101080" y="1019968"/>
            <a:ext cx="1767587" cy="1769064"/>
          </a:xfrm>
          <a:prstGeom prst="rect">
            <a:avLst/>
          </a:prstGeom>
          <a:noFill/>
          <a:ln>
            <a:noFill/>
          </a:ln>
        </p:spPr>
      </p:pic>
      <p:pic>
        <p:nvPicPr>
          <p:cNvPr id="127" name="Google Shape;127;p20"/>
          <p:cNvPicPr preferRelativeResize="0"/>
          <p:nvPr/>
        </p:nvPicPr>
        <p:blipFill>
          <a:blip r:embed="rId12" cstate="hqprint">
            <a:alphaModFix/>
            <a:extLst>
              <a:ext uri="{28A0092B-C50C-407E-A947-70E740481C1C}">
                <a14:useLocalDpi xmlns:a14="http://schemas.microsoft.com/office/drawing/2010/main"/>
              </a:ext>
            </a:extLst>
          </a:blip>
          <a:stretch>
            <a:fillRect/>
          </a:stretch>
        </p:blipFill>
        <p:spPr>
          <a:xfrm>
            <a:off x="10026979" y="1904500"/>
            <a:ext cx="1767587" cy="1769063"/>
          </a:xfrm>
          <a:prstGeom prst="rect">
            <a:avLst/>
          </a:prstGeom>
          <a:noFill/>
          <a:ln>
            <a:noFill/>
          </a:ln>
        </p:spPr>
      </p:pic>
      <p:pic>
        <p:nvPicPr>
          <p:cNvPr id="128" name="Google Shape;128;p20"/>
          <p:cNvPicPr preferRelativeResize="0"/>
          <p:nvPr/>
        </p:nvPicPr>
        <p:blipFill>
          <a:blip r:embed="rId13" cstate="hqprint">
            <a:alphaModFix/>
            <a:extLst>
              <a:ext uri="{28A0092B-C50C-407E-A947-70E740481C1C}">
                <a14:useLocalDpi xmlns:a14="http://schemas.microsoft.com/office/drawing/2010/main"/>
              </a:ext>
            </a:extLst>
          </a:blip>
          <a:stretch>
            <a:fillRect/>
          </a:stretch>
        </p:blipFill>
        <p:spPr>
          <a:xfrm>
            <a:off x="8101079" y="3182999"/>
            <a:ext cx="1767587" cy="1769064"/>
          </a:xfrm>
          <a:prstGeom prst="rect">
            <a:avLst/>
          </a:prstGeom>
          <a:noFill/>
          <a:ln>
            <a:noFill/>
          </a:ln>
        </p:spPr>
      </p:pic>
      <p:pic>
        <p:nvPicPr>
          <p:cNvPr id="129" name="Google Shape;129;p20"/>
          <p:cNvPicPr preferRelativeResize="0"/>
          <p:nvPr/>
        </p:nvPicPr>
        <p:blipFill>
          <a:blip r:embed="rId14" cstate="hqprint">
            <a:alphaModFix/>
            <a:extLst>
              <a:ext uri="{28A0092B-C50C-407E-A947-70E740481C1C}">
                <a14:useLocalDpi xmlns:a14="http://schemas.microsoft.com/office/drawing/2010/main"/>
              </a:ext>
            </a:extLst>
          </a:blip>
          <a:stretch>
            <a:fillRect/>
          </a:stretch>
        </p:blipFill>
        <p:spPr>
          <a:xfrm>
            <a:off x="10027009" y="3931971"/>
            <a:ext cx="1767587" cy="1769063"/>
          </a:xfrm>
          <a:prstGeom prst="rect">
            <a:avLst/>
          </a:prstGeom>
          <a:noFill/>
          <a:ln>
            <a:noFill/>
          </a:ln>
        </p:spPr>
      </p:pic>
      <p:pic>
        <p:nvPicPr>
          <p:cNvPr id="18" name="Picture 17" descr="CPES logo final 022818"/>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1095556" y="102880"/>
            <a:ext cx="963527" cy="524489"/>
          </a:xfrm>
          <a:prstGeom prst="rect">
            <a:avLst/>
          </a:prstGeom>
          <a:noFill/>
          <a:ln>
            <a:noFill/>
          </a:ln>
        </p:spPr>
      </p:pic>
      <p:sp>
        <p:nvSpPr>
          <p:cNvPr id="2" name="TextBox 1"/>
          <p:cNvSpPr txBox="1"/>
          <p:nvPr/>
        </p:nvSpPr>
        <p:spPr>
          <a:xfrm>
            <a:off x="314058" y="6342434"/>
            <a:ext cx="11480538" cy="369332"/>
          </a:xfrm>
          <a:prstGeom prst="rect">
            <a:avLst/>
          </a:prstGeom>
          <a:noFill/>
        </p:spPr>
        <p:txBody>
          <a:bodyPr wrap="square" rtlCol="0">
            <a:spAutoFit/>
          </a:bodyPr>
          <a:lstStyle/>
          <a:p>
            <a:r>
              <a:rPr lang="en-US" dirty="0" smtClean="0">
                <a:solidFill>
                  <a:srgbClr val="002060"/>
                </a:solidFill>
              </a:rPr>
              <a:t>Marketing messages and artwork developed by </a:t>
            </a:r>
            <a:r>
              <a:rPr lang="en-US" dirty="0" err="1" smtClean="0">
                <a:solidFill>
                  <a:srgbClr val="002060"/>
                </a:solidFill>
              </a:rPr>
              <a:t>Odonnell</a:t>
            </a:r>
            <a:r>
              <a:rPr lang="en-US" dirty="0" smtClean="0">
                <a:solidFill>
                  <a:srgbClr val="002060"/>
                </a:solidFill>
              </a:rPr>
              <a:t> Company, with input from UConn Health and CPES.</a:t>
            </a:r>
            <a:endParaRPr lang="en-US" dirty="0">
              <a:solidFill>
                <a:srgbClr val="002060"/>
              </a:solidFill>
            </a:endParaRPr>
          </a:p>
        </p:txBody>
      </p:sp>
    </p:spTree>
    <p:extLst>
      <p:ext uri="{BB962C8B-B14F-4D97-AF65-F5344CB8AC3E}">
        <p14:creationId xmlns:p14="http://schemas.microsoft.com/office/powerpoint/2010/main" val="17244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Frequency of Gambling Behavior, Past Year: </a:t>
            </a:r>
            <a:r>
              <a:rPr lang="en-US" sz="3000" i="1" dirty="0">
                <a:solidFill>
                  <a:srgbClr val="002060"/>
                </a:solidFill>
                <a:latin typeface="+mn-lt"/>
                <a:ea typeface="+mn-ea"/>
                <a:cs typeface="Arial" panose="020B0604020202020204" pitchFamily="34" charset="0"/>
              </a:rPr>
              <a:t>Young Adults Statewide</a:t>
            </a:r>
            <a:r>
              <a:rPr lang="en-US" sz="3000" dirty="0">
                <a:solidFill>
                  <a:srgbClr val="002060"/>
                </a:solidFill>
                <a:latin typeface="+mn-lt"/>
                <a:ea typeface="+mn-ea"/>
                <a:cs typeface="Arial" panose="020B0604020202020204" pitchFamily="34" charset="0"/>
              </a:rPr>
              <a:t> 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30</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1C00-000002000000}"/>
              </a:ext>
            </a:extLst>
          </p:cNvPr>
          <p:cNvGraphicFramePr>
            <a:graphicFrameLocks noGrp="1"/>
          </p:cNvGraphicFramePr>
          <p:nvPr>
            <p:ph idx="1"/>
            <p:extLst>
              <p:ext uri="{D42A27DB-BD31-4B8C-83A1-F6EECF244321}">
                <p14:modId xmlns:p14="http://schemas.microsoft.com/office/powerpoint/2010/main" val="4036953087"/>
              </p:ext>
            </p:extLst>
          </p:nvPr>
        </p:nvGraphicFramePr>
        <p:xfrm>
          <a:off x="838200" y="1070149"/>
          <a:ext cx="10515600" cy="5106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4868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638" y="195943"/>
            <a:ext cx="9404723"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Gambling Related Behaviors: </a:t>
            </a:r>
            <a:r>
              <a:rPr lang="en-US" sz="3000" i="1" dirty="0">
                <a:solidFill>
                  <a:srgbClr val="002060"/>
                </a:solidFill>
                <a:latin typeface="+mn-lt"/>
                <a:ea typeface="+mn-ea"/>
                <a:cs typeface="Arial" panose="020B0604020202020204" pitchFamily="34" charset="0"/>
              </a:rPr>
              <a:t>Young Adults Statewide </a:t>
            </a:r>
            <a:r>
              <a:rPr lang="en-US" sz="3000" dirty="0">
                <a:solidFill>
                  <a:srgbClr val="002060"/>
                </a:solidFill>
                <a:latin typeface="+mn-lt"/>
                <a:ea typeface="+mn-ea"/>
                <a:cs typeface="Arial" panose="020B0604020202020204" pitchFamily="34" charset="0"/>
              </a:rPr>
              <a:t>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31</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00000000-0008-0000-1E00-000002000000}"/>
              </a:ext>
            </a:extLst>
          </p:cNvPr>
          <p:cNvGraphicFramePr>
            <a:graphicFrameLocks noGrp="1"/>
          </p:cNvGraphicFramePr>
          <p:nvPr>
            <p:ph idx="1"/>
            <p:extLst>
              <p:ext uri="{D42A27DB-BD31-4B8C-83A1-F6EECF244321}">
                <p14:modId xmlns:p14="http://schemas.microsoft.com/office/powerpoint/2010/main" val="2677520131"/>
              </p:ext>
            </p:extLst>
          </p:nvPr>
        </p:nvGraphicFramePr>
        <p:xfrm>
          <a:off x="838200" y="1200149"/>
          <a:ext cx="10515600" cy="4976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262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3EBCAD-AB55-4F83-B6BB-1317273E92A4}"/>
              </a:ext>
            </a:extLst>
          </p:cNvPr>
          <p:cNvSpPr>
            <a:spLocks noGrp="1"/>
          </p:cNvSpPr>
          <p:nvPr>
            <p:ph type="sldNum" sz="quarter" idx="12"/>
          </p:nvPr>
        </p:nvSpPr>
        <p:spPr/>
        <p:txBody>
          <a:bodyPr/>
          <a:lstStyle/>
          <a:p>
            <a:fld id="{C498F3E6-B2A2-406B-BC31-11B5CF379E26}" type="slidenum">
              <a:rPr lang="en-US" smtClean="0"/>
              <a:t>32</a:t>
            </a:fld>
            <a:endParaRPr lang="en-US"/>
          </a:p>
        </p:txBody>
      </p:sp>
      <p:sp>
        <p:nvSpPr>
          <p:cNvPr id="3" name="Title 1">
            <a:extLst>
              <a:ext uri="{FF2B5EF4-FFF2-40B4-BE49-F238E27FC236}">
                <a16:creationId xmlns:a16="http://schemas.microsoft.com/office/drawing/2014/main" id="{432B280C-DFA0-4E72-9157-EA18DEFC16BF}"/>
              </a:ext>
            </a:extLst>
          </p:cNvPr>
          <p:cNvSpPr txBox="1">
            <a:spLocks/>
          </p:cNvSpPr>
          <p:nvPr/>
        </p:nvSpPr>
        <p:spPr>
          <a:xfrm>
            <a:off x="715009" y="2457311"/>
            <a:ext cx="10896600" cy="1079771"/>
          </a:xfrm>
          <a:prstGeom prst="rect">
            <a:avLst/>
          </a:prstGeom>
          <a:effectLst>
            <a:outerShdw blurRad="50800" dist="38100" dir="2700000" algn="tl" rotWithShape="0">
              <a:prstClr val="black">
                <a:alpha val="40000"/>
              </a:prstClr>
            </a:outerShdw>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2060"/>
                </a:solidFill>
                <a:latin typeface="Calibri" panose="020F0502020204030204" pitchFamily="34" charset="0"/>
              </a:rPr>
              <a:t>COVID-19</a:t>
            </a:r>
            <a:endParaRPr lang="en-US" sz="4800" dirty="0">
              <a:solidFill>
                <a:srgbClr val="002060"/>
              </a:solidFill>
              <a:latin typeface="Calibri" panose="020F0502020204030204" pitchFamily="34" charset="0"/>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
        <p:nvSpPr>
          <p:cNvPr id="6" name="Rounded Rectangular Callout 5"/>
          <p:cNvSpPr/>
          <p:nvPr/>
        </p:nvSpPr>
        <p:spPr>
          <a:xfrm rot="1038163">
            <a:off x="8219492" y="681059"/>
            <a:ext cx="3926145" cy="2043722"/>
          </a:xfrm>
          <a:prstGeom prst="wedgeRoundRectCallout">
            <a:avLst/>
          </a:prstGeom>
          <a:solidFill>
            <a:schemeClr val="accent5">
              <a:lumMod val="75000"/>
            </a:schemeClr>
          </a:solidFill>
          <a:ln>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rot="1062328">
            <a:off x="8491452" y="906500"/>
            <a:ext cx="3545840" cy="1569660"/>
          </a:xfrm>
          <a:prstGeom prst="rect">
            <a:avLst/>
          </a:prstGeom>
        </p:spPr>
        <p:txBody>
          <a:bodyPr wrap="square">
            <a:spAutoFit/>
          </a:bodyPr>
          <a:lstStyle/>
          <a:p>
            <a:r>
              <a:rPr lang="en-US" sz="2400" dirty="0">
                <a:solidFill>
                  <a:schemeClr val="bg1"/>
                </a:solidFill>
                <a:latin typeface="Calibri Light" panose="020F0302020204030204" pitchFamily="34" charset="0"/>
                <a:cs typeface="Calibri Light" panose="020F0302020204030204" pitchFamily="34" charset="0"/>
              </a:rPr>
              <a:t>“Trying to get a degree in a pandemic feels like trying to dig yourself out of quicksand with a spoon.”</a:t>
            </a:r>
          </a:p>
        </p:txBody>
      </p:sp>
      <p:sp>
        <p:nvSpPr>
          <p:cNvPr id="8" name="Rounded Rectangular Callout 7"/>
          <p:cNvSpPr/>
          <p:nvPr/>
        </p:nvSpPr>
        <p:spPr>
          <a:xfrm>
            <a:off x="3457808" y="3648233"/>
            <a:ext cx="4107291" cy="1109257"/>
          </a:xfrm>
          <a:prstGeom prst="wedgeRoundRectCallout">
            <a:avLst/>
          </a:prstGeom>
          <a:solidFill>
            <a:schemeClr val="accent5">
              <a:lumMod val="40000"/>
              <a:lumOff val="60000"/>
            </a:schemeClr>
          </a:solidFill>
          <a:ln>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chemeClr val="bg1">
                    <a:lumMod val="50000"/>
                  </a:schemeClr>
                </a:solidFill>
                <a:latin typeface="Verdana" panose="020B0604030504040204" pitchFamily="34" charset="0"/>
                <a:ea typeface="Verdana" panose="020B0604030504040204" pitchFamily="34" charset="0"/>
              </a:rPr>
              <a:t>“It has been near impossible to get and keep </a:t>
            </a:r>
            <a:r>
              <a:rPr lang="en-US" sz="2000" b="1" dirty="0" smtClean="0">
                <a:solidFill>
                  <a:schemeClr val="bg1">
                    <a:lumMod val="50000"/>
                  </a:schemeClr>
                </a:solidFill>
                <a:latin typeface="Verdana" panose="020B0604030504040204" pitchFamily="34" charset="0"/>
                <a:ea typeface="Verdana" panose="020B0604030504040204" pitchFamily="34" charset="0"/>
              </a:rPr>
              <a:t>food.”</a:t>
            </a:r>
            <a:endParaRPr lang="en-US" sz="2000" b="1" dirty="0">
              <a:solidFill>
                <a:schemeClr val="bg1">
                  <a:lumMod val="50000"/>
                </a:schemeClr>
              </a:solidFill>
              <a:latin typeface="Verdana" panose="020B0604030504040204" pitchFamily="34" charset="0"/>
              <a:ea typeface="Verdana" panose="020B0604030504040204" pitchFamily="34" charset="0"/>
            </a:endParaRPr>
          </a:p>
        </p:txBody>
      </p:sp>
      <p:sp>
        <p:nvSpPr>
          <p:cNvPr id="9" name="Rounded Rectangular Callout 8"/>
          <p:cNvSpPr/>
          <p:nvPr/>
        </p:nvSpPr>
        <p:spPr>
          <a:xfrm rot="20995053">
            <a:off x="232408" y="1383494"/>
            <a:ext cx="4396294" cy="2526706"/>
          </a:xfrm>
          <a:prstGeom prst="wedgeRoundRectCallout">
            <a:avLst/>
          </a:prstGeom>
          <a:solidFill>
            <a:schemeClr val="accent4">
              <a:lumMod val="40000"/>
              <a:lumOff val="60000"/>
            </a:schemeClr>
          </a:solidFill>
          <a:ln>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solidFill>
                  <a:srgbClr val="002060"/>
                </a:solidFill>
                <a:latin typeface="MV Boli" panose="02000500030200090000" pitchFamily="2" charset="0"/>
                <a:ea typeface="Verdana" panose="020B0604030504040204" pitchFamily="34" charset="0"/>
                <a:cs typeface="MV Boli" panose="02000500030200090000" pitchFamily="2" charset="0"/>
              </a:rPr>
              <a:t>“Watching the news makes me mad seeing how many people are careless so I try to avoid to keep from being constantly emotional but I still need enough news to be up-to-date on what is going on.”</a:t>
            </a:r>
          </a:p>
        </p:txBody>
      </p:sp>
      <p:sp>
        <p:nvSpPr>
          <p:cNvPr id="10" name="Rounded Rectangular Callout 9"/>
          <p:cNvSpPr/>
          <p:nvPr/>
        </p:nvSpPr>
        <p:spPr>
          <a:xfrm rot="383727">
            <a:off x="7346590" y="4046706"/>
            <a:ext cx="4396294" cy="2526706"/>
          </a:xfrm>
          <a:prstGeom prst="wedgeRoundRectCallout">
            <a:avLst/>
          </a:prstGeom>
          <a:solidFill>
            <a:schemeClr val="accent6">
              <a:lumMod val="40000"/>
              <a:lumOff val="60000"/>
            </a:schemeClr>
          </a:solidFill>
          <a:ln>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a:solidFill>
                  <a:srgbClr val="002060"/>
                </a:solidFill>
              </a:rPr>
              <a:t>“I have a secure job and working from home has greatly decreased my stress. Even without being able to go out I feel I have more freedom now…. I am realizing how unnecessary a 40 hour workweek </a:t>
            </a:r>
            <a:r>
              <a:rPr lang="en-US" sz="2000" b="1" i="1" dirty="0" smtClean="0">
                <a:solidFill>
                  <a:srgbClr val="002060"/>
                </a:solidFill>
              </a:rPr>
              <a:t>is.”</a:t>
            </a:r>
            <a:endParaRPr lang="en-US" sz="2000" b="1" i="1" dirty="0">
              <a:solidFill>
                <a:srgbClr val="002060"/>
              </a:solidFill>
            </a:endParaRPr>
          </a:p>
        </p:txBody>
      </p:sp>
      <p:sp>
        <p:nvSpPr>
          <p:cNvPr id="12" name="Rounded Rectangular Callout 11"/>
          <p:cNvSpPr/>
          <p:nvPr/>
        </p:nvSpPr>
        <p:spPr>
          <a:xfrm>
            <a:off x="4295257" y="252257"/>
            <a:ext cx="4107291" cy="1286104"/>
          </a:xfrm>
          <a:prstGeom prst="wedgeRoundRectCallout">
            <a:avLst/>
          </a:prstGeom>
          <a:solidFill>
            <a:schemeClr val="accent5">
              <a:lumMod val="20000"/>
              <a:lumOff val="80000"/>
            </a:schemeClr>
          </a:solidFill>
          <a:ln>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a:solidFill>
                  <a:srgbClr val="002060"/>
                </a:solidFill>
                <a:latin typeface="MV Boli" panose="02000500030200090000" pitchFamily="2" charset="0"/>
                <a:cs typeface="MV Boli" panose="02000500030200090000" pitchFamily="2" charset="0"/>
              </a:rPr>
              <a:t>“My mom’s a nurse so </a:t>
            </a:r>
            <a:r>
              <a:rPr lang="en-US" sz="2000" b="1" dirty="0" smtClean="0">
                <a:solidFill>
                  <a:srgbClr val="002060"/>
                </a:solidFill>
                <a:latin typeface="MV Boli" panose="02000500030200090000" pitchFamily="2" charset="0"/>
                <a:cs typeface="MV Boli" panose="02000500030200090000" pitchFamily="2" charset="0"/>
              </a:rPr>
              <a:t>I’ve </a:t>
            </a:r>
            <a:r>
              <a:rPr lang="en-US" sz="2000" b="1" dirty="0">
                <a:solidFill>
                  <a:srgbClr val="002060"/>
                </a:solidFill>
                <a:latin typeface="MV Boli" panose="02000500030200090000" pitchFamily="2" charset="0"/>
                <a:cs typeface="MV Boli" panose="02000500030200090000" pitchFamily="2" charset="0"/>
              </a:rPr>
              <a:t>been a bit worried for her </a:t>
            </a:r>
            <a:r>
              <a:rPr lang="en-US" sz="2000" b="1" dirty="0" smtClean="0">
                <a:solidFill>
                  <a:srgbClr val="002060"/>
                </a:solidFill>
                <a:latin typeface="MV Boli" panose="02000500030200090000" pitchFamily="2" charset="0"/>
                <a:cs typeface="MV Boli" panose="02000500030200090000" pitchFamily="2" charset="0"/>
              </a:rPr>
              <a:t>safety.”</a:t>
            </a:r>
            <a:endParaRPr lang="en-US" sz="2000" b="1" dirty="0">
              <a:solidFill>
                <a:srgbClr val="002060"/>
              </a:solidFill>
              <a:latin typeface="MV Boli" panose="02000500030200090000" pitchFamily="2" charset="0"/>
              <a:cs typeface="MV Boli" panose="02000500030200090000" pitchFamily="2" charset="0"/>
            </a:endParaRPr>
          </a:p>
        </p:txBody>
      </p:sp>
      <p:sp>
        <p:nvSpPr>
          <p:cNvPr id="13" name="Rectangle 12"/>
          <p:cNvSpPr/>
          <p:nvPr/>
        </p:nvSpPr>
        <p:spPr>
          <a:xfrm rot="20149683">
            <a:off x="2748458" y="5550873"/>
            <a:ext cx="4820615" cy="400110"/>
          </a:xfrm>
          <a:prstGeom prst="rect">
            <a:avLst/>
          </a:prstGeom>
        </p:spPr>
        <p:txBody>
          <a:bodyPr wrap="none">
            <a:spAutoFit/>
          </a:bodyPr>
          <a:lstStyle/>
          <a:p>
            <a:r>
              <a:rPr lang="en-US" sz="2000" b="1" dirty="0">
                <a:solidFill>
                  <a:srgbClr val="008000"/>
                </a:solidFill>
                <a:effectLst>
                  <a:outerShdw blurRad="38100" dist="38100" dir="2700000" algn="tl">
                    <a:srgbClr val="000000">
                      <a:alpha val="43137"/>
                    </a:srgbClr>
                  </a:outerShdw>
                </a:effectLst>
              </a:rPr>
              <a:t>“The lack of social contact is getting to </a:t>
            </a:r>
            <a:r>
              <a:rPr lang="en-US" sz="2000" b="1" dirty="0" smtClean="0">
                <a:solidFill>
                  <a:srgbClr val="008000"/>
                </a:solidFill>
                <a:effectLst>
                  <a:outerShdw blurRad="38100" dist="38100" dir="2700000" algn="tl">
                    <a:srgbClr val="000000">
                      <a:alpha val="43137"/>
                    </a:srgbClr>
                  </a:outerShdw>
                </a:effectLst>
              </a:rPr>
              <a:t>me.”</a:t>
            </a:r>
            <a:endParaRPr lang="en-US" sz="2000" b="1" dirty="0">
              <a:solidFill>
                <a:srgbClr val="008000"/>
              </a:solidFill>
              <a:effectLst>
                <a:outerShdw blurRad="38100" dist="38100" dir="2700000" algn="tl">
                  <a:srgbClr val="000000">
                    <a:alpha val="43137"/>
                  </a:srgbClr>
                </a:outerShdw>
              </a:effectLst>
            </a:endParaRPr>
          </a:p>
        </p:txBody>
      </p:sp>
      <p:sp>
        <p:nvSpPr>
          <p:cNvPr id="14" name="Rectangle 13"/>
          <p:cNvSpPr/>
          <p:nvPr/>
        </p:nvSpPr>
        <p:spPr>
          <a:xfrm rot="1555398">
            <a:off x="6447956" y="2806393"/>
            <a:ext cx="5615734" cy="400110"/>
          </a:xfrm>
          <a:prstGeom prst="rect">
            <a:avLst/>
          </a:prstGeom>
        </p:spPr>
        <p:txBody>
          <a:bodyPr wrap="square">
            <a:spAutoFit/>
          </a:bodyPr>
          <a:lstStyle/>
          <a:p>
            <a:pPr lvl="2"/>
            <a:r>
              <a:rPr lang="en-US" sz="2000" b="1" dirty="0">
                <a:solidFill>
                  <a:srgbClr val="C00000"/>
                </a:solidFill>
                <a:effectLst>
                  <a:outerShdw blurRad="38100" dist="38100" dir="2700000" algn="tl">
                    <a:srgbClr val="000000">
                      <a:alpha val="43137"/>
                    </a:srgbClr>
                  </a:outerShdw>
                </a:effectLst>
              </a:rPr>
              <a:t>“I feel like I’m suffocating in my </a:t>
            </a:r>
            <a:r>
              <a:rPr lang="en-US" sz="2000" b="1" dirty="0" smtClean="0">
                <a:solidFill>
                  <a:srgbClr val="C00000"/>
                </a:solidFill>
                <a:effectLst>
                  <a:outerShdw blurRad="38100" dist="38100" dir="2700000" algn="tl">
                    <a:srgbClr val="000000">
                      <a:alpha val="43137"/>
                    </a:srgbClr>
                  </a:outerShdw>
                </a:effectLst>
              </a:rPr>
              <a:t>house.”</a:t>
            </a:r>
            <a:endParaRPr lang="en-US" sz="2000" b="1" dirty="0">
              <a:solidFill>
                <a:srgbClr val="C00000"/>
              </a:solidFill>
              <a:effectLst>
                <a:outerShdw blurRad="38100" dist="38100" dir="2700000" algn="tl">
                  <a:srgbClr val="000000">
                    <a:alpha val="43137"/>
                  </a:srgbClr>
                </a:outerShdw>
              </a:effectLst>
            </a:endParaRPr>
          </a:p>
        </p:txBody>
      </p:sp>
      <p:sp>
        <p:nvSpPr>
          <p:cNvPr id="15" name="Rectangle 14"/>
          <p:cNvSpPr/>
          <p:nvPr/>
        </p:nvSpPr>
        <p:spPr>
          <a:xfrm>
            <a:off x="179161" y="145120"/>
            <a:ext cx="3890333" cy="369332"/>
          </a:xfrm>
          <a:prstGeom prst="rect">
            <a:avLst/>
          </a:prstGeom>
        </p:spPr>
        <p:txBody>
          <a:bodyPr wrap="square">
            <a:spAutoFit/>
          </a:bodyPr>
          <a:lstStyle/>
          <a:p>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17" name="Rounded Rectangular Callout 16"/>
          <p:cNvSpPr/>
          <p:nvPr/>
        </p:nvSpPr>
        <p:spPr>
          <a:xfrm rot="20730179">
            <a:off x="415306" y="4240452"/>
            <a:ext cx="3374612" cy="2315882"/>
          </a:xfrm>
          <a:prstGeom prst="wedgeRoundRectCallout">
            <a:avLst/>
          </a:prstGeom>
          <a:solidFill>
            <a:schemeClr val="accent3">
              <a:lumMod val="60000"/>
              <a:lumOff val="40000"/>
            </a:schemeClr>
          </a:solidFill>
          <a:ln>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r>
              <a:rPr lang="en-US" b="1" dirty="0">
                <a:solidFill>
                  <a:srgbClr val="002060"/>
                </a:solidFill>
                <a:latin typeface="Ink Free" panose="03080402000500000000" pitchFamily="66" charset="0"/>
              </a:rPr>
              <a:t>“It gave me space to use drugs that would normally interfere with my normal routine. These allowed me deeper introspection… an open space to address my mental health.”</a:t>
            </a:r>
          </a:p>
        </p:txBody>
      </p:sp>
      <p:sp>
        <p:nvSpPr>
          <p:cNvPr id="18" name="Rounded Rectangular Callout 17"/>
          <p:cNvSpPr/>
          <p:nvPr/>
        </p:nvSpPr>
        <p:spPr>
          <a:xfrm rot="21138806">
            <a:off x="159344" y="392459"/>
            <a:ext cx="4274517" cy="867385"/>
          </a:xfrm>
          <a:prstGeom prst="wedgeRoundRectCallout">
            <a:avLst/>
          </a:prstGeom>
          <a:solidFill>
            <a:srgbClr val="CCCCFF"/>
          </a:solidFill>
          <a:ln>
            <a:noFill/>
          </a:ln>
          <a:effectLst>
            <a:softEdge rad="127000"/>
          </a:effectLst>
        </p:spPr>
        <p:style>
          <a:lnRef idx="1">
            <a:schemeClr val="accent1"/>
          </a:lnRef>
          <a:fillRef idx="2">
            <a:schemeClr val="accent1"/>
          </a:fillRef>
          <a:effectRef idx="1">
            <a:schemeClr val="accent1"/>
          </a:effectRef>
          <a:fontRef idx="minor">
            <a:schemeClr val="dk1"/>
          </a:fontRef>
        </p:style>
        <p:txBody>
          <a:bodyPr rtlCol="0" anchor="ctr"/>
          <a:lstStyle/>
          <a:p>
            <a:r>
              <a:rPr lang="en-US" b="1" dirty="0">
                <a:solidFill>
                  <a:srgbClr val="5600D5"/>
                </a:solidFill>
                <a:latin typeface="Times New Roman" panose="02020603050405020304" pitchFamily="18" charset="0"/>
                <a:cs typeface="Times New Roman" panose="02020603050405020304" pitchFamily="18" charset="0"/>
              </a:rPr>
              <a:t>“Work Life Balance: Large Decrease. </a:t>
            </a:r>
          </a:p>
          <a:p>
            <a:r>
              <a:rPr lang="en-US" b="1" dirty="0">
                <a:solidFill>
                  <a:srgbClr val="5600D5"/>
                </a:solidFill>
                <a:latin typeface="Times New Roman" panose="02020603050405020304" pitchFamily="18" charset="0"/>
                <a:cs typeface="Times New Roman" panose="02020603050405020304" pitchFamily="18" charset="0"/>
              </a:rPr>
              <a:t>Stress related to work: Large Increase.”</a:t>
            </a:r>
          </a:p>
        </p:txBody>
      </p:sp>
      <p:sp>
        <p:nvSpPr>
          <p:cNvPr id="19" name="Rectangle 18"/>
          <p:cNvSpPr/>
          <p:nvPr/>
        </p:nvSpPr>
        <p:spPr>
          <a:xfrm rot="21173389">
            <a:off x="4024744" y="1683528"/>
            <a:ext cx="4086375" cy="369332"/>
          </a:xfrm>
          <a:prstGeom prst="rect">
            <a:avLst/>
          </a:prstGeom>
        </p:spPr>
        <p:txBody>
          <a:bodyPr wrap="none">
            <a:spAutoFit/>
          </a:bodyPr>
          <a:lstStyle/>
          <a:p>
            <a:r>
              <a:rPr lang="en-US" b="1"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“My life literally just became a huge </a:t>
            </a:r>
            <a:r>
              <a:rPr lang="en-US" b="1" dirty="0" smtClean="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mess.”</a:t>
            </a:r>
            <a:endParaRPr lang="en-US" b="1"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32856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5943"/>
            <a:ext cx="9655361"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Health and Behavior Indicators that Increased as a Result of </a:t>
            </a:r>
            <a:br>
              <a:rPr lang="en-US" sz="3000" dirty="0">
                <a:solidFill>
                  <a:srgbClr val="002060"/>
                </a:solidFill>
                <a:latin typeface="+mn-lt"/>
                <a:ea typeface="+mn-ea"/>
                <a:cs typeface="Arial" panose="020B0604020202020204" pitchFamily="34" charset="0"/>
              </a:rPr>
            </a:br>
            <a:r>
              <a:rPr lang="en-US" sz="3000" dirty="0">
                <a:solidFill>
                  <a:srgbClr val="002060"/>
                </a:solidFill>
                <a:latin typeface="+mn-lt"/>
                <a:ea typeface="+mn-ea"/>
                <a:cs typeface="Arial" panose="020B0604020202020204" pitchFamily="34" charset="0"/>
              </a:rPr>
              <a:t>COVID-19: </a:t>
            </a:r>
            <a:r>
              <a:rPr lang="en-US" sz="3000" i="1" dirty="0">
                <a:solidFill>
                  <a:srgbClr val="002060"/>
                </a:solidFill>
                <a:latin typeface="+mn-lt"/>
                <a:ea typeface="+mn-ea"/>
                <a:cs typeface="Arial" panose="020B0604020202020204" pitchFamily="34" charset="0"/>
              </a:rPr>
              <a:t>Young Adults Statewide </a:t>
            </a:r>
            <a:r>
              <a:rPr lang="en-US" sz="3000" dirty="0">
                <a:solidFill>
                  <a:srgbClr val="002060"/>
                </a:solidFill>
                <a:latin typeface="+mn-lt"/>
                <a:ea typeface="+mn-ea"/>
                <a:cs typeface="Arial" panose="020B0604020202020204" pitchFamily="34" charset="0"/>
              </a:rPr>
              <a:t>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33</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76F98ECB-FF1A-4D1B-8F8E-53B566C1B406}"/>
              </a:ext>
            </a:extLst>
          </p:cNvPr>
          <p:cNvGraphicFramePr>
            <a:graphicFrameLocks noGrp="1"/>
          </p:cNvGraphicFramePr>
          <p:nvPr>
            <p:ph idx="1"/>
            <p:extLst>
              <p:ext uri="{D42A27DB-BD31-4B8C-83A1-F6EECF244321}">
                <p14:modId xmlns:p14="http://schemas.microsoft.com/office/powerpoint/2010/main" val="1295577526"/>
              </p:ext>
            </p:extLst>
          </p:nvPr>
        </p:nvGraphicFramePr>
        <p:xfrm>
          <a:off x="471488" y="1166811"/>
          <a:ext cx="11168062" cy="53721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816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136" y="195943"/>
            <a:ext cx="9660225" cy="874206"/>
          </a:xfrm>
        </p:spPr>
        <p:txBody>
          <a:bodyPr>
            <a:noAutofit/>
          </a:bodyPr>
          <a:lstStyle/>
          <a:p>
            <a:pPr lvl="0" algn="ctr" defTabSz="914400">
              <a:spcBef>
                <a:spcPts val="0"/>
              </a:spcBef>
              <a:defRPr/>
            </a:pPr>
            <a:r>
              <a:rPr lang="en-US" sz="3000" dirty="0">
                <a:solidFill>
                  <a:srgbClr val="002060"/>
                </a:solidFill>
                <a:latin typeface="+mn-lt"/>
                <a:ea typeface="+mn-ea"/>
                <a:cs typeface="Arial" panose="020B0604020202020204" pitchFamily="34" charset="0"/>
              </a:rPr>
              <a:t>Health and Behavior Indicators that Decreased as a Result of </a:t>
            </a:r>
            <a:br>
              <a:rPr lang="en-US" sz="3000" dirty="0">
                <a:solidFill>
                  <a:srgbClr val="002060"/>
                </a:solidFill>
                <a:latin typeface="+mn-lt"/>
                <a:ea typeface="+mn-ea"/>
                <a:cs typeface="Arial" panose="020B0604020202020204" pitchFamily="34" charset="0"/>
              </a:rPr>
            </a:br>
            <a:r>
              <a:rPr lang="en-US" sz="3000" dirty="0">
                <a:solidFill>
                  <a:srgbClr val="002060"/>
                </a:solidFill>
                <a:latin typeface="+mn-lt"/>
                <a:ea typeface="+mn-ea"/>
                <a:cs typeface="Arial" panose="020B0604020202020204" pitchFamily="34" charset="0"/>
              </a:rPr>
              <a:t>COVID-19: </a:t>
            </a:r>
            <a:r>
              <a:rPr lang="en-US" sz="3000" i="1" dirty="0">
                <a:solidFill>
                  <a:srgbClr val="002060"/>
                </a:solidFill>
                <a:latin typeface="+mn-lt"/>
                <a:ea typeface="+mn-ea"/>
                <a:cs typeface="Arial" panose="020B0604020202020204" pitchFamily="34" charset="0"/>
              </a:rPr>
              <a:t>Young Adults Statewide</a:t>
            </a:r>
            <a:r>
              <a:rPr lang="en-US" sz="3000" dirty="0">
                <a:solidFill>
                  <a:srgbClr val="002060"/>
                </a:solidFill>
                <a:latin typeface="+mn-lt"/>
                <a:ea typeface="+mn-ea"/>
                <a:cs typeface="Arial" panose="020B0604020202020204" pitchFamily="34" charset="0"/>
              </a:rPr>
              <a:t> Survey (YASS) 2020</a:t>
            </a:r>
            <a:endParaRPr lang="en-US" sz="3000" dirty="0"/>
          </a:p>
        </p:txBody>
      </p:sp>
      <p:sp>
        <p:nvSpPr>
          <p:cNvPr id="3" name="Slide Number Placeholder 2"/>
          <p:cNvSpPr>
            <a:spLocks noGrp="1"/>
          </p:cNvSpPr>
          <p:nvPr>
            <p:ph type="sldNum" sz="quarter" idx="12"/>
          </p:nvPr>
        </p:nvSpPr>
        <p:spPr/>
        <p:txBody>
          <a:bodyPr/>
          <a:lstStyle/>
          <a:p>
            <a:fld id="{C498F3E6-B2A2-406B-BC31-11B5CF379E26}" type="slidenum">
              <a:rPr lang="en-US" smtClean="0"/>
              <a:t>34</a:t>
            </a:fld>
            <a:endParaRPr lang="en-US"/>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10" name="Content Placeholder 9">
            <a:extLst>
              <a:ext uri="{FF2B5EF4-FFF2-40B4-BE49-F238E27FC236}">
                <a16:creationId xmlns:a16="http://schemas.microsoft.com/office/drawing/2014/main" id="{E420DC86-E7DE-482B-9810-2E67EBEBB50A}"/>
              </a:ext>
            </a:extLst>
          </p:cNvPr>
          <p:cNvGraphicFramePr>
            <a:graphicFrameLocks noGrp="1"/>
          </p:cNvGraphicFramePr>
          <p:nvPr>
            <p:ph idx="1"/>
            <p:extLst>
              <p:ext uri="{D42A27DB-BD31-4B8C-83A1-F6EECF244321}">
                <p14:modId xmlns:p14="http://schemas.microsoft.com/office/powerpoint/2010/main" val="3433180121"/>
              </p:ext>
            </p:extLst>
          </p:nvPr>
        </p:nvGraphicFramePr>
        <p:xfrm>
          <a:off x="632298" y="1244600"/>
          <a:ext cx="10982529" cy="52242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4869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8" y="243934"/>
            <a:ext cx="10331433" cy="1244398"/>
          </a:xfrm>
        </p:spPr>
        <p:txBody>
          <a:bodyPr>
            <a:noAutofit/>
          </a:bodyPr>
          <a:lstStyle/>
          <a:p>
            <a:pPr lvl="0" algn="ctr" defTabSz="914400">
              <a:spcBef>
                <a:spcPts val="0"/>
              </a:spcBef>
              <a:defRPr/>
            </a:pP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How important have the following been for you in coping with the effects of the COVID-19 pandemic? </a:t>
            </a:r>
            <a:r>
              <a:rPr lang="en-US" sz="3000" i="1"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Young Adults Statewide </a:t>
            </a:r>
            <a:r>
              <a:rPr lang="en-US" sz="3000" dirty="0">
                <a:solidFill>
                  <a:srgbClr val="002060"/>
                </a:solidFill>
                <a:effectLst>
                  <a:outerShdw blurRad="38100" dist="38100" dir="2700000" algn="tl">
                    <a:srgbClr val="000000">
                      <a:alpha val="43137"/>
                    </a:srgbClr>
                  </a:outerShdw>
                </a:effectLst>
                <a:latin typeface="+mn-lt"/>
                <a:ea typeface="+mn-ea"/>
                <a:cs typeface="Arial" panose="020B0604020202020204" pitchFamily="34" charset="0"/>
              </a:rPr>
              <a:t>Survey (YASS) 2020</a:t>
            </a:r>
            <a:endParaRPr lang="en-US" sz="3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35</a:t>
            </a:fld>
            <a:endParaRPr lang="en-US" dirty="0"/>
          </a:p>
        </p:txBody>
      </p:sp>
      <p:pic>
        <p:nvPicPr>
          <p:cNvPr id="9" name="Picture 8">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graphicFrame>
        <p:nvGraphicFramePr>
          <p:cNvPr id="7" name="Content Placeholder 12">
            <a:extLst>
              <a:ext uri="{FF2B5EF4-FFF2-40B4-BE49-F238E27FC236}">
                <a16:creationId xmlns:a16="http://schemas.microsoft.com/office/drawing/2014/main" id="{121657D3-66E2-4D81-8683-DA861C7BA515}"/>
              </a:ext>
            </a:extLst>
          </p:cNvPr>
          <p:cNvGraphicFramePr>
            <a:graphicFrameLocks noGrp="1"/>
          </p:cNvGraphicFramePr>
          <p:nvPr>
            <p:ph idx="1"/>
            <p:extLst>
              <p:ext uri="{D42A27DB-BD31-4B8C-83A1-F6EECF244321}">
                <p14:modId xmlns:p14="http://schemas.microsoft.com/office/powerpoint/2010/main" val="681675609"/>
              </p:ext>
            </p:extLst>
          </p:nvPr>
        </p:nvGraphicFramePr>
        <p:xfrm>
          <a:off x="311285" y="1585609"/>
          <a:ext cx="11042515" cy="438504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599827C0-B0E5-4A01-98B9-6CAD10107FC3}"/>
              </a:ext>
            </a:extLst>
          </p:cNvPr>
          <p:cNvSpPr txBox="1"/>
          <p:nvPr/>
        </p:nvSpPr>
        <p:spPr>
          <a:xfrm>
            <a:off x="3115946" y="5884486"/>
            <a:ext cx="1108954" cy="523220"/>
          </a:xfrm>
          <a:prstGeom prst="rect">
            <a:avLst/>
          </a:prstGeom>
          <a:noFill/>
        </p:spPr>
        <p:txBody>
          <a:bodyPr wrap="square" rtlCol="0">
            <a:spAutoFit/>
          </a:bodyPr>
          <a:lstStyle/>
          <a:p>
            <a:pPr algn="ctr"/>
            <a:r>
              <a:rPr lang="en-US" sz="1400" dirty="0">
                <a:solidFill>
                  <a:srgbClr val="002060"/>
                </a:solidFill>
              </a:rPr>
              <a:t>Not important</a:t>
            </a:r>
          </a:p>
        </p:txBody>
      </p:sp>
      <p:sp>
        <p:nvSpPr>
          <p:cNvPr id="8" name="TextBox 7">
            <a:extLst>
              <a:ext uri="{FF2B5EF4-FFF2-40B4-BE49-F238E27FC236}">
                <a16:creationId xmlns:a16="http://schemas.microsoft.com/office/drawing/2014/main" id="{C1AF58B3-445A-4B3E-9BBF-759D6DB3F990}"/>
              </a:ext>
            </a:extLst>
          </p:cNvPr>
          <p:cNvSpPr txBox="1"/>
          <p:nvPr/>
        </p:nvSpPr>
        <p:spPr>
          <a:xfrm>
            <a:off x="4892403" y="5887910"/>
            <a:ext cx="1332689" cy="523220"/>
          </a:xfrm>
          <a:prstGeom prst="rect">
            <a:avLst/>
          </a:prstGeom>
          <a:noFill/>
        </p:spPr>
        <p:txBody>
          <a:bodyPr wrap="square" rtlCol="0">
            <a:spAutoFit/>
          </a:bodyPr>
          <a:lstStyle/>
          <a:p>
            <a:pPr algn="ctr"/>
            <a:r>
              <a:rPr lang="en-US" sz="1400" dirty="0">
                <a:solidFill>
                  <a:srgbClr val="002060"/>
                </a:solidFill>
              </a:rPr>
              <a:t>Slightly important</a:t>
            </a:r>
          </a:p>
        </p:txBody>
      </p:sp>
      <p:sp>
        <p:nvSpPr>
          <p:cNvPr id="10" name="TextBox 9">
            <a:extLst>
              <a:ext uri="{FF2B5EF4-FFF2-40B4-BE49-F238E27FC236}">
                <a16:creationId xmlns:a16="http://schemas.microsoft.com/office/drawing/2014/main" id="{BDAA8B7F-B391-4E2D-9EC5-BE6772C1B86E}"/>
              </a:ext>
            </a:extLst>
          </p:cNvPr>
          <p:cNvSpPr txBox="1"/>
          <p:nvPr/>
        </p:nvSpPr>
        <p:spPr>
          <a:xfrm>
            <a:off x="6704385" y="5884486"/>
            <a:ext cx="1575881" cy="523220"/>
          </a:xfrm>
          <a:prstGeom prst="rect">
            <a:avLst/>
          </a:prstGeom>
          <a:noFill/>
        </p:spPr>
        <p:txBody>
          <a:bodyPr wrap="square" rtlCol="0">
            <a:spAutoFit/>
          </a:bodyPr>
          <a:lstStyle/>
          <a:p>
            <a:pPr algn="ctr"/>
            <a:r>
              <a:rPr lang="en-US" sz="1400" dirty="0">
                <a:solidFill>
                  <a:srgbClr val="002060"/>
                </a:solidFill>
              </a:rPr>
              <a:t>Moderately important</a:t>
            </a:r>
          </a:p>
        </p:txBody>
      </p:sp>
      <p:sp>
        <p:nvSpPr>
          <p:cNvPr id="11" name="TextBox 10">
            <a:extLst>
              <a:ext uri="{FF2B5EF4-FFF2-40B4-BE49-F238E27FC236}">
                <a16:creationId xmlns:a16="http://schemas.microsoft.com/office/drawing/2014/main" id="{CBC114D9-BF7F-4DE1-8453-0EDFD5558BB0}"/>
              </a:ext>
            </a:extLst>
          </p:cNvPr>
          <p:cNvSpPr txBox="1"/>
          <p:nvPr/>
        </p:nvSpPr>
        <p:spPr>
          <a:xfrm>
            <a:off x="8716794" y="5884486"/>
            <a:ext cx="1265406" cy="523220"/>
          </a:xfrm>
          <a:prstGeom prst="rect">
            <a:avLst/>
          </a:prstGeom>
          <a:noFill/>
        </p:spPr>
        <p:txBody>
          <a:bodyPr wrap="square" rtlCol="0">
            <a:spAutoFit/>
          </a:bodyPr>
          <a:lstStyle/>
          <a:p>
            <a:pPr algn="ctr"/>
            <a:r>
              <a:rPr lang="en-US" sz="1400" dirty="0">
                <a:solidFill>
                  <a:srgbClr val="002060"/>
                </a:solidFill>
              </a:rPr>
              <a:t>Very important</a:t>
            </a:r>
          </a:p>
        </p:txBody>
      </p:sp>
      <p:sp>
        <p:nvSpPr>
          <p:cNvPr id="12" name="TextBox 11">
            <a:extLst>
              <a:ext uri="{FF2B5EF4-FFF2-40B4-BE49-F238E27FC236}">
                <a16:creationId xmlns:a16="http://schemas.microsoft.com/office/drawing/2014/main" id="{B54A41F8-7923-4A42-B4EE-82AE12CE851C}"/>
              </a:ext>
            </a:extLst>
          </p:cNvPr>
          <p:cNvSpPr txBox="1"/>
          <p:nvPr/>
        </p:nvSpPr>
        <p:spPr>
          <a:xfrm>
            <a:off x="10360305" y="5884486"/>
            <a:ext cx="1660998" cy="523220"/>
          </a:xfrm>
          <a:prstGeom prst="rect">
            <a:avLst/>
          </a:prstGeom>
          <a:noFill/>
        </p:spPr>
        <p:txBody>
          <a:bodyPr wrap="square" rtlCol="0">
            <a:spAutoFit/>
          </a:bodyPr>
          <a:lstStyle/>
          <a:p>
            <a:pPr algn="ctr"/>
            <a:r>
              <a:rPr lang="en-US" sz="1400" dirty="0">
                <a:solidFill>
                  <a:srgbClr val="002060"/>
                </a:solidFill>
              </a:rPr>
              <a:t>Extremely important</a:t>
            </a:r>
          </a:p>
        </p:txBody>
      </p:sp>
    </p:spTree>
    <p:extLst>
      <p:ext uri="{BB962C8B-B14F-4D97-AF65-F5344CB8AC3E}">
        <p14:creationId xmlns:p14="http://schemas.microsoft.com/office/powerpoint/2010/main" val="324279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36</a:t>
            </a:fld>
            <a:endParaRPr lang="en-US"/>
          </a:p>
        </p:txBody>
      </p:sp>
      <p:sp>
        <p:nvSpPr>
          <p:cNvPr id="3" name="Title 1">
            <a:extLst>
              <a:ext uri="{FF2B5EF4-FFF2-40B4-BE49-F238E27FC236}">
                <a16:creationId xmlns:a16="http://schemas.microsoft.com/office/drawing/2014/main" id="{E743FDC7-8265-443C-8E3E-50D50F55C375}"/>
              </a:ext>
            </a:extLst>
          </p:cNvPr>
          <p:cNvSpPr txBox="1">
            <a:spLocks/>
          </p:cNvSpPr>
          <p:nvPr/>
        </p:nvSpPr>
        <p:spPr>
          <a:xfrm>
            <a:off x="2282666" y="633046"/>
            <a:ext cx="9071134" cy="14479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2800" b="1" i="1" dirty="0">
                <a:solidFill>
                  <a:srgbClr val="002060"/>
                </a:solidFill>
                <a:latin typeface="Calibri"/>
              </a:rPr>
              <a:t>Your thoughts matter, share them.  Please share your thoughts about substance use, mental health, video games and gambling.  Your input will help us support young adults</a:t>
            </a:r>
            <a:r>
              <a:rPr lang="en-US" sz="2800" b="1" i="1" dirty="0" smtClean="0">
                <a:solidFill>
                  <a:srgbClr val="002060"/>
                </a:solidFill>
                <a:latin typeface="Calibri"/>
              </a:rPr>
              <a:t>.</a:t>
            </a:r>
            <a:endParaRPr lang="en-US" sz="2800" b="1" i="1" dirty="0">
              <a:solidFill>
                <a:srgbClr val="002060"/>
              </a:solidFill>
              <a:latin typeface="Calibri"/>
            </a:endParaRPr>
          </a:p>
        </p:txBody>
      </p:sp>
      <p:sp>
        <p:nvSpPr>
          <p:cNvPr id="4" name="Title 1">
            <a:extLst>
              <a:ext uri="{FF2B5EF4-FFF2-40B4-BE49-F238E27FC236}">
                <a16:creationId xmlns:a16="http://schemas.microsoft.com/office/drawing/2014/main" id="{E743FDC7-8265-443C-8E3E-50D50F55C375}"/>
              </a:ext>
            </a:extLst>
          </p:cNvPr>
          <p:cNvSpPr txBox="1">
            <a:spLocks/>
          </p:cNvSpPr>
          <p:nvPr/>
        </p:nvSpPr>
        <p:spPr>
          <a:xfrm>
            <a:off x="314058" y="2081018"/>
            <a:ext cx="11359782" cy="463582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5">
                    <a:lumMod val="50000"/>
                  </a:schemeClr>
                </a:solidFill>
                <a:effectLst/>
                <a:uLnTx/>
                <a:uFillTx/>
                <a:latin typeface="Calibri"/>
              </a:rPr>
              <a:t>385</a:t>
            </a:r>
            <a:r>
              <a:rPr kumimoji="0" lang="en-US" sz="2800" b="0" i="0" u="none" strike="noStrike" kern="1200" cap="none" spc="0" normalizeH="0" noProof="0" dirty="0" smtClean="0">
                <a:ln>
                  <a:noFill/>
                </a:ln>
                <a:solidFill>
                  <a:schemeClr val="accent5">
                    <a:lumMod val="50000"/>
                  </a:schemeClr>
                </a:solidFill>
                <a:effectLst/>
                <a:uLnTx/>
                <a:uFillTx/>
                <a:latin typeface="Calibri"/>
              </a:rPr>
              <a:t> young adults (31%) responded to this open-ended question.</a:t>
            </a:r>
          </a:p>
          <a:p>
            <a:pPr marL="457200" marR="0" lvl="0" indent="-457200"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accent5">
                    <a:lumMod val="50000"/>
                  </a:schemeClr>
                </a:solidFill>
                <a:effectLst/>
                <a:uLnTx/>
                <a:uFillTx/>
                <a:latin typeface="Calibri"/>
              </a:rPr>
              <a:t>58% students (46% full-time,</a:t>
            </a:r>
            <a:r>
              <a:rPr kumimoji="0" lang="en-US" sz="2800" b="0" i="0" u="none" strike="noStrike" kern="1200" cap="none" spc="0" normalizeH="0" noProof="0" dirty="0" smtClean="0">
                <a:ln>
                  <a:noFill/>
                </a:ln>
                <a:solidFill>
                  <a:schemeClr val="accent5">
                    <a:lumMod val="50000"/>
                  </a:schemeClr>
                </a:solidFill>
                <a:effectLst/>
                <a:uLnTx/>
                <a:uFillTx/>
                <a:latin typeface="Calibri"/>
              </a:rPr>
              <a:t> 12% part-time);</a:t>
            </a:r>
          </a:p>
          <a:p>
            <a:pPr marL="457200" marR="0" lvl="0" indent="-457200"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US" sz="2800" dirty="0" smtClean="0">
                <a:solidFill>
                  <a:schemeClr val="accent5">
                    <a:lumMod val="50000"/>
                  </a:schemeClr>
                </a:solidFill>
                <a:latin typeface="Calibri"/>
              </a:rPr>
              <a:t>74% female, 18% male, 2% prefer not to say, 6% prefer to self-identify;</a:t>
            </a:r>
          </a:p>
          <a:p>
            <a:pPr marL="457200" marR="0" lvl="0" indent="-457200"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2800" b="0" i="0" u="none" strike="noStrike" kern="1200" cap="none" spc="0" normalizeH="0" noProof="0" dirty="0" smtClean="0">
                <a:ln>
                  <a:noFill/>
                </a:ln>
                <a:solidFill>
                  <a:schemeClr val="accent5">
                    <a:lumMod val="50000"/>
                  </a:schemeClr>
                </a:solidFill>
                <a:effectLst/>
                <a:uLnTx/>
                <a:uFillTx/>
                <a:latin typeface="Calibri"/>
              </a:rPr>
              <a:t>86% White/Caucasian, 9% Black/African American, 7.5% Asian, 3.6% Native American/Alaskan Native, 1% Native Hawaiian                                   or other Pacific Islander</a:t>
            </a:r>
            <a:r>
              <a:rPr lang="en-US" sz="2800" dirty="0">
                <a:solidFill>
                  <a:schemeClr val="accent5">
                    <a:lumMod val="50000"/>
                  </a:schemeClr>
                </a:solidFill>
                <a:latin typeface="Calibri"/>
              </a:rPr>
              <a:t>;</a:t>
            </a:r>
            <a:endParaRPr kumimoji="0" lang="en-US" sz="2800" b="0" i="0" u="none" strike="noStrike" kern="1200" cap="none" spc="0" normalizeH="0" noProof="0" dirty="0" smtClean="0">
              <a:ln>
                <a:noFill/>
              </a:ln>
              <a:solidFill>
                <a:schemeClr val="accent5">
                  <a:lumMod val="50000"/>
                </a:schemeClr>
              </a:solidFill>
              <a:effectLst/>
              <a:uLnTx/>
              <a:uFillTx/>
              <a:latin typeface="Calibri"/>
            </a:endParaRPr>
          </a:p>
          <a:p>
            <a:pPr marL="457200" lvl="0" indent="-457200">
              <a:lnSpc>
                <a:spcPct val="150000"/>
              </a:lnSpc>
              <a:buFont typeface="Arial" panose="020B0604020202020204" pitchFamily="34" charset="0"/>
              <a:buChar char="•"/>
              <a:defRPr/>
            </a:pPr>
            <a:r>
              <a:rPr lang="en-US" sz="2800" dirty="0">
                <a:solidFill>
                  <a:schemeClr val="accent5">
                    <a:lumMod val="50000"/>
                  </a:schemeClr>
                </a:solidFill>
                <a:latin typeface="Calibri"/>
              </a:rPr>
              <a:t>14% </a:t>
            </a:r>
            <a:r>
              <a:rPr lang="en-US" sz="2800" dirty="0" smtClean="0">
                <a:solidFill>
                  <a:schemeClr val="accent5">
                    <a:lumMod val="50000"/>
                  </a:schemeClr>
                </a:solidFill>
                <a:latin typeface="Calibri"/>
              </a:rPr>
              <a:t>Hispanic/</a:t>
            </a:r>
            <a:r>
              <a:rPr lang="en-US" sz="2800" dirty="0" err="1" smtClean="0">
                <a:solidFill>
                  <a:schemeClr val="accent5">
                    <a:lumMod val="50000"/>
                  </a:schemeClr>
                </a:solidFill>
                <a:latin typeface="Calibri"/>
              </a:rPr>
              <a:t>Latinx</a:t>
            </a:r>
            <a:r>
              <a:rPr lang="en-US" sz="2800" dirty="0" smtClean="0">
                <a:solidFill>
                  <a:schemeClr val="accent5">
                    <a:lumMod val="50000"/>
                  </a:schemeClr>
                </a:solidFill>
                <a:latin typeface="Calibri"/>
              </a:rPr>
              <a:t>.</a:t>
            </a:r>
            <a:endParaRPr kumimoji="0" lang="en-US" sz="2800" b="0" i="0" u="none" strike="noStrike" kern="1200" cap="none" spc="0" normalizeH="0" noProof="0" dirty="0" smtClean="0">
              <a:ln>
                <a:noFill/>
              </a:ln>
              <a:solidFill>
                <a:schemeClr val="accent5">
                  <a:lumMod val="50000"/>
                </a:schemeClr>
              </a:solidFill>
              <a:effectLst/>
              <a:uLnTx/>
              <a:uFillTx/>
              <a:latin typeface="Calibri"/>
            </a:endParaRPr>
          </a:p>
          <a:p>
            <a:pPr marL="457200" marR="0" lvl="0" indent="-457200"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a:ea typeface="+mj-ea"/>
              <a:cs typeface="+mj-cs"/>
            </a:endParaRPr>
          </a:p>
        </p:txBody>
      </p:sp>
      <p:pic>
        <p:nvPicPr>
          <p:cNvPr id="5" name="Google Shape;120;p20"/>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314058" y="330822"/>
            <a:ext cx="1767593" cy="1766328"/>
          </a:xfrm>
          <a:prstGeom prst="rect">
            <a:avLst/>
          </a:prstGeom>
          <a:noFill/>
          <a:ln>
            <a:noFill/>
          </a:ln>
        </p:spPr>
      </p:pic>
      <p:pic>
        <p:nvPicPr>
          <p:cNvPr id="6" name="Picture 5">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pic>
        <p:nvPicPr>
          <p:cNvPr id="8" name="Google Shape;127;p20"/>
          <p:cNvPicPr preferRelativeResize="0">
            <a:picLocks noChangeAspect="1"/>
          </p:cNvPicPr>
          <p:nvPr/>
        </p:nvPicPr>
        <p:blipFill>
          <a:blip r:embed="rId4" cstate="hqprint">
            <a:alphaModFix/>
            <a:extLst>
              <a:ext uri="{28A0092B-C50C-407E-A947-70E740481C1C}">
                <a14:useLocalDpi xmlns:a14="http://schemas.microsoft.com/office/drawing/2010/main"/>
              </a:ext>
            </a:extLst>
          </a:blip>
          <a:stretch>
            <a:fillRect/>
          </a:stretch>
        </p:blipFill>
        <p:spPr>
          <a:xfrm>
            <a:off x="10264384" y="4696486"/>
            <a:ext cx="1653847" cy="1655228"/>
          </a:xfrm>
          <a:prstGeom prst="rect">
            <a:avLst/>
          </a:prstGeom>
          <a:noFill/>
          <a:ln>
            <a:noFill/>
          </a:ln>
        </p:spPr>
      </p:pic>
    </p:spTree>
    <p:extLst>
      <p:ext uri="{BB962C8B-B14F-4D97-AF65-F5344CB8AC3E}">
        <p14:creationId xmlns:p14="http://schemas.microsoft.com/office/powerpoint/2010/main" val="230836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37</a:t>
            </a:fld>
            <a:endParaRPr lang="en-US"/>
          </a:p>
        </p:txBody>
      </p:sp>
      <p:sp>
        <p:nvSpPr>
          <p:cNvPr id="3" name="TextBox 2"/>
          <p:cNvSpPr txBox="1"/>
          <p:nvPr/>
        </p:nvSpPr>
        <p:spPr>
          <a:xfrm>
            <a:off x="353342" y="365752"/>
            <a:ext cx="11479576" cy="6432530"/>
          </a:xfrm>
          <a:prstGeom prst="rect">
            <a:avLst/>
          </a:prstGeom>
          <a:noFill/>
        </p:spPr>
        <p:txBody>
          <a:bodyPr wrap="square" rtlCol="0">
            <a:spAutoFit/>
          </a:bodyPr>
          <a:lstStyle/>
          <a:p>
            <a:r>
              <a:rPr lang="en-US" sz="2800" b="1" dirty="0" smtClean="0">
                <a:solidFill>
                  <a:srgbClr val="002060"/>
                </a:solidFill>
              </a:rPr>
              <a:t>On Substance </a:t>
            </a:r>
            <a:r>
              <a:rPr lang="en-US" sz="2800" b="1" smtClean="0">
                <a:solidFill>
                  <a:srgbClr val="002060"/>
                </a:solidFill>
              </a:rPr>
              <a:t>Use/Misuse(76):</a:t>
            </a:r>
          </a:p>
          <a:p>
            <a:endParaRPr lang="en-US" sz="2800" b="1" dirty="0" smtClean="0">
              <a:solidFill>
                <a:srgbClr val="002060"/>
              </a:solidFill>
            </a:endParaRPr>
          </a:p>
          <a:p>
            <a:r>
              <a:rPr lang="en-US" sz="2800" b="1" dirty="0" smtClean="0">
                <a:solidFill>
                  <a:srgbClr val="002060"/>
                </a:solidFill>
              </a:rPr>
              <a:t>Some young adults think substance use is dangerous and has impacted </a:t>
            </a:r>
          </a:p>
          <a:p>
            <a:r>
              <a:rPr lang="en-US" sz="2800" b="1" dirty="0" smtClean="0">
                <a:solidFill>
                  <a:srgbClr val="002060"/>
                </a:solidFill>
              </a:rPr>
              <a:t>their generation negatively (29)</a:t>
            </a:r>
          </a:p>
          <a:p>
            <a:endParaRPr lang="en-US" sz="2800" b="1" dirty="0" smtClean="0">
              <a:solidFill>
                <a:srgbClr val="002060"/>
              </a:solidFill>
            </a:endParaRPr>
          </a:p>
          <a:p>
            <a:pPr marL="285750" indent="-285750">
              <a:buFont typeface="Arial" panose="020B0604020202020204" pitchFamily="34" charset="0"/>
              <a:buChar char="•"/>
            </a:pPr>
            <a:r>
              <a:rPr lang="en-US" sz="2800" dirty="0" smtClean="0">
                <a:solidFill>
                  <a:schemeClr val="accent5">
                    <a:lumMod val="50000"/>
                  </a:schemeClr>
                </a:solidFill>
              </a:rPr>
              <a:t>“the </a:t>
            </a:r>
            <a:r>
              <a:rPr lang="en-US" sz="2800" dirty="0">
                <a:solidFill>
                  <a:schemeClr val="accent5">
                    <a:lumMod val="50000"/>
                  </a:schemeClr>
                </a:solidFill>
              </a:rPr>
              <a:t>opiate epidemic is everywhere. I have lost a childhood friend to it, and another is in prison for it, and two of my childhood friends have lost parents to it (and another has an addicted sibling). We only graduated high school in 2014. And we were “good kids”, model behavior volunteers in honors classes and college-bound, the people you’d think would be farthest away from it</a:t>
            </a:r>
            <a:r>
              <a:rPr lang="en-US" sz="2800" dirty="0" smtClean="0">
                <a:solidFill>
                  <a:schemeClr val="accent5">
                    <a:lumMod val="50000"/>
                  </a:schemeClr>
                </a:solidFill>
              </a:rPr>
              <a:t>.”</a:t>
            </a:r>
          </a:p>
          <a:p>
            <a:endParaRPr lang="en-US" sz="2800" dirty="0" smtClean="0">
              <a:solidFill>
                <a:schemeClr val="accent5">
                  <a:lumMod val="50000"/>
                </a:schemeClr>
              </a:solidFill>
            </a:endParaRPr>
          </a:p>
          <a:p>
            <a:pPr marL="285750" indent="-285750">
              <a:buFont typeface="Arial" panose="020B0604020202020204" pitchFamily="34" charset="0"/>
              <a:buChar char="•"/>
            </a:pPr>
            <a:r>
              <a:rPr lang="en-US" sz="2800" dirty="0" smtClean="0">
                <a:solidFill>
                  <a:schemeClr val="accent5">
                    <a:lumMod val="50000"/>
                  </a:schemeClr>
                </a:solidFill>
              </a:rPr>
              <a:t>“I </a:t>
            </a:r>
            <a:r>
              <a:rPr lang="en-US" sz="2800" dirty="0">
                <a:solidFill>
                  <a:schemeClr val="accent5">
                    <a:lumMod val="50000"/>
                  </a:schemeClr>
                </a:solidFill>
              </a:rPr>
              <a:t>do not abuse substances because I know the damage they cause to health and can worsen my emotional </a:t>
            </a:r>
            <a:r>
              <a:rPr lang="en-US" sz="2800" dirty="0" smtClean="0">
                <a:solidFill>
                  <a:schemeClr val="accent5">
                    <a:lumMod val="50000"/>
                  </a:schemeClr>
                </a:solidFill>
              </a:rPr>
              <a:t>disorders.”</a:t>
            </a:r>
            <a:endParaRPr lang="en-US" sz="2800" dirty="0">
              <a:solidFill>
                <a:schemeClr val="accent5">
                  <a:lumMod val="50000"/>
                </a:schemeClr>
              </a:solidFill>
            </a:endParaRPr>
          </a:p>
          <a:p>
            <a:endParaRPr lang="en-US" sz="2000" b="1" dirty="0" smtClean="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2016074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38</a:t>
            </a:fld>
            <a:endParaRPr lang="en-US"/>
          </a:p>
        </p:txBody>
      </p:sp>
      <p:sp>
        <p:nvSpPr>
          <p:cNvPr id="3" name="TextBox 2"/>
          <p:cNvSpPr txBox="1"/>
          <p:nvPr/>
        </p:nvSpPr>
        <p:spPr>
          <a:xfrm>
            <a:off x="353342" y="365752"/>
            <a:ext cx="11479576" cy="5324535"/>
          </a:xfrm>
          <a:prstGeom prst="rect">
            <a:avLst/>
          </a:prstGeom>
          <a:noFill/>
        </p:spPr>
        <p:txBody>
          <a:bodyPr wrap="square" rtlCol="0">
            <a:spAutoFit/>
          </a:bodyPr>
          <a:lstStyle/>
          <a:p>
            <a:r>
              <a:rPr lang="en-US" sz="2800" b="1" dirty="0" smtClean="0">
                <a:solidFill>
                  <a:srgbClr val="002060"/>
                </a:solidFill>
              </a:rPr>
              <a:t>On Substance Use/Misuse(76):</a:t>
            </a:r>
            <a:endParaRPr lang="en-US" sz="2000" b="1" dirty="0" smtClean="0">
              <a:solidFill>
                <a:srgbClr val="002060"/>
              </a:solidFill>
            </a:endParaRPr>
          </a:p>
          <a:p>
            <a:r>
              <a:rPr lang="en-US" sz="2400" b="1" dirty="0">
                <a:solidFill>
                  <a:srgbClr val="002060"/>
                </a:solidFill>
              </a:rPr>
              <a:t>Several young adults wrote that some substance use is not problematic (15).</a:t>
            </a:r>
          </a:p>
          <a:p>
            <a:pPr marL="342900" indent="-342900">
              <a:buFont typeface="Arial" panose="020B0604020202020204" pitchFamily="34" charset="0"/>
              <a:buChar char="•"/>
            </a:pPr>
            <a:r>
              <a:rPr lang="en-US" sz="2400" dirty="0">
                <a:solidFill>
                  <a:srgbClr val="002060"/>
                </a:solidFill>
              </a:rPr>
              <a:t>“Everything in moderation (disregarding illegal substances) If you want to drink or smoke every now and then, do it, just don’t go </a:t>
            </a:r>
            <a:r>
              <a:rPr lang="en-US" sz="2400" dirty="0" smtClean="0">
                <a:solidFill>
                  <a:srgbClr val="002060"/>
                </a:solidFill>
              </a:rPr>
              <a:t>crazy.”</a:t>
            </a:r>
          </a:p>
          <a:p>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“I think it’s okay to use some substances AS LONG as you closely monitor yourself and friends, and take breaks in order to make sure you have not developed an addiction</a:t>
            </a:r>
            <a:r>
              <a:rPr lang="en-US" sz="2400" dirty="0" smtClean="0">
                <a:solidFill>
                  <a:srgbClr val="002060"/>
                </a:solidFill>
              </a:rPr>
              <a:t>.”</a:t>
            </a:r>
          </a:p>
          <a:p>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“It's honestly just sad how misinformed we are growing up. I grew up with the dare program. The gist was that all drugs are bad, no exceptions, and that if you did drugs, you are a bad person. I don't think that's true</a:t>
            </a:r>
            <a:r>
              <a:rPr lang="en-US" sz="2400" dirty="0" smtClean="0">
                <a:solidFill>
                  <a:srgbClr val="002060"/>
                </a:solidFill>
              </a:rPr>
              <a:t>.”</a:t>
            </a:r>
          </a:p>
          <a:p>
            <a:endParaRPr lang="en-US" sz="2400" b="1" dirty="0">
              <a:solidFill>
                <a:srgbClr val="002060"/>
              </a:solidFill>
            </a:endParaRPr>
          </a:p>
          <a:p>
            <a:pPr marL="342900" indent="-342900">
              <a:buFont typeface="Arial" panose="020B0604020202020204" pitchFamily="34" charset="0"/>
              <a:buChar char="•"/>
            </a:pPr>
            <a:r>
              <a:rPr lang="en-US" sz="2400" dirty="0">
                <a:solidFill>
                  <a:srgbClr val="002060"/>
                </a:solidFill>
              </a:rPr>
              <a:t>“I also think young people don't fully understand what qualifies as a drinking or drug problem</a:t>
            </a:r>
            <a:r>
              <a:rPr lang="en-US" sz="2400" dirty="0" smtClean="0">
                <a:solidFill>
                  <a:srgbClr val="002060"/>
                </a:solidFill>
              </a:rPr>
              <a:t>.”</a:t>
            </a: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3670766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39</a:t>
            </a:fld>
            <a:endParaRPr lang="en-US"/>
          </a:p>
        </p:txBody>
      </p:sp>
      <p:sp>
        <p:nvSpPr>
          <p:cNvPr id="3" name="TextBox 2"/>
          <p:cNvSpPr txBox="1"/>
          <p:nvPr/>
        </p:nvSpPr>
        <p:spPr>
          <a:xfrm>
            <a:off x="442242" y="263044"/>
            <a:ext cx="11190958" cy="6555641"/>
          </a:xfrm>
          <a:prstGeom prst="rect">
            <a:avLst/>
          </a:prstGeom>
          <a:noFill/>
        </p:spPr>
        <p:txBody>
          <a:bodyPr wrap="square" rtlCol="0">
            <a:spAutoFit/>
          </a:bodyPr>
          <a:lstStyle/>
          <a:p>
            <a:r>
              <a:rPr lang="en-US" sz="2800" b="1" dirty="0" smtClean="0">
                <a:solidFill>
                  <a:srgbClr val="002060"/>
                </a:solidFill>
              </a:rPr>
              <a:t>On Alcohol (37):</a:t>
            </a:r>
          </a:p>
          <a:p>
            <a:pPr marL="285750" indent="-285750">
              <a:buFont typeface="Arial" panose="020B0604020202020204" pitchFamily="34" charset="0"/>
              <a:buChar char="•"/>
            </a:pPr>
            <a:r>
              <a:rPr lang="en-US" sz="2400" dirty="0" smtClean="0">
                <a:solidFill>
                  <a:srgbClr val="002060"/>
                </a:solidFill>
              </a:rPr>
              <a:t>“Alcohol abuse is a HUGE issue in my age group but people don’t realize it is abuse.”</a:t>
            </a:r>
            <a:endParaRPr lang="en-US" sz="2400" b="1"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“Parents make alcohol seem like a normal thing. So you grow up thinking you will only.be cool or normal if you drink.”</a:t>
            </a:r>
          </a:p>
          <a:p>
            <a:endParaRPr lang="en-US" sz="2400" dirty="0" smtClean="0">
              <a:solidFill>
                <a:srgbClr val="002060"/>
              </a:solidFill>
            </a:endParaRPr>
          </a:p>
          <a:p>
            <a:r>
              <a:rPr lang="en-US" sz="2800" b="1" dirty="0">
                <a:solidFill>
                  <a:srgbClr val="002060"/>
                </a:solidFill>
              </a:rPr>
              <a:t>On ENDS and e-cigarettes (6):</a:t>
            </a:r>
          </a:p>
          <a:p>
            <a:pPr marL="285750" indent="-285750">
              <a:buFont typeface="Arial" panose="020B0604020202020204" pitchFamily="34" charset="0"/>
              <a:buChar char="•"/>
            </a:pPr>
            <a:r>
              <a:rPr lang="en-US" sz="2400" dirty="0">
                <a:solidFill>
                  <a:srgbClr val="002060"/>
                </a:solidFill>
              </a:rPr>
              <a:t>“I can't believe that </a:t>
            </a:r>
            <a:r>
              <a:rPr lang="en-US" sz="2400" dirty="0" err="1">
                <a:solidFill>
                  <a:srgbClr val="002060"/>
                </a:solidFill>
              </a:rPr>
              <a:t>ecigs</a:t>
            </a:r>
            <a:r>
              <a:rPr lang="en-US" sz="2400" dirty="0">
                <a:solidFill>
                  <a:srgbClr val="002060"/>
                </a:solidFill>
              </a:rPr>
              <a:t> have become so popular among people my age. When I was younger, I was convinced that we were going to be the generation that would end smoking and tobacco use, but I can't believe young people are naive enough to fall for it.”</a:t>
            </a:r>
          </a:p>
          <a:p>
            <a:pPr marL="285750" indent="-285750">
              <a:buFont typeface="Arial" panose="020B0604020202020204" pitchFamily="34" charset="0"/>
              <a:buChar char="•"/>
            </a:pPr>
            <a:r>
              <a:rPr lang="en-US" sz="2400" dirty="0">
                <a:solidFill>
                  <a:srgbClr val="002060"/>
                </a:solidFill>
              </a:rPr>
              <a:t>“Smoking dab pens is HUGE too, just as popular as </a:t>
            </a:r>
            <a:r>
              <a:rPr lang="en-US" sz="2400" dirty="0" err="1">
                <a:solidFill>
                  <a:srgbClr val="002060"/>
                </a:solidFill>
              </a:rPr>
              <a:t>juuls</a:t>
            </a:r>
            <a:r>
              <a:rPr lang="en-US" sz="2400" dirty="0">
                <a:solidFill>
                  <a:srgbClr val="002060"/>
                </a:solidFill>
              </a:rPr>
              <a:t>. I see this in dorm rooms just during the regular day/night, as well as at parties. “</a:t>
            </a:r>
            <a:endParaRPr lang="en-US" sz="2400" b="1" dirty="0">
              <a:solidFill>
                <a:srgbClr val="002060"/>
              </a:solidFill>
            </a:endParaRPr>
          </a:p>
          <a:p>
            <a:endParaRPr lang="en-US" sz="2400" b="1" dirty="0">
              <a:solidFill>
                <a:srgbClr val="002060"/>
              </a:solidFill>
            </a:endParaRPr>
          </a:p>
          <a:p>
            <a:r>
              <a:rPr lang="en-US" sz="2800" b="1" dirty="0">
                <a:solidFill>
                  <a:srgbClr val="002060"/>
                </a:solidFill>
              </a:rPr>
              <a:t>On smoking/nicotine (6):</a:t>
            </a:r>
          </a:p>
          <a:p>
            <a:pPr marL="285750" indent="-285750">
              <a:buFont typeface="Arial" panose="020B0604020202020204" pitchFamily="34" charset="0"/>
              <a:buChar char="•"/>
            </a:pPr>
            <a:r>
              <a:rPr lang="en-US" sz="2400" dirty="0">
                <a:solidFill>
                  <a:srgbClr val="002060"/>
                </a:solidFill>
              </a:rPr>
              <a:t>“I think that substance use has gone through phases throughout history, currently we are in a time period that glamorizes binge drinking and nicotine use. We went from nicotine addiction being nearly wiped out to rampant within a generation</a:t>
            </a:r>
            <a:r>
              <a:rPr lang="en-US" sz="2400" dirty="0" smtClean="0">
                <a:solidFill>
                  <a:srgbClr val="002060"/>
                </a:solidFill>
              </a:rPr>
              <a:t>.”</a:t>
            </a:r>
            <a:endParaRPr lang="en-US" sz="2400"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308480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88156" y="608446"/>
            <a:ext cx="5426323" cy="283977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7676" y="3746251"/>
            <a:ext cx="5456803" cy="285572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100" y="3759200"/>
            <a:ext cx="5432059" cy="2842777"/>
          </a:xfrm>
          <a:prstGeom prst="rect">
            <a:avLst/>
          </a:prstGeom>
        </p:spPr>
      </p:pic>
      <p:sp>
        <p:nvSpPr>
          <p:cNvPr id="2" name="Rectangle 1"/>
          <p:cNvSpPr/>
          <p:nvPr/>
        </p:nvSpPr>
        <p:spPr>
          <a:xfrm>
            <a:off x="4064009" y="2079"/>
            <a:ext cx="3868560" cy="584775"/>
          </a:xfrm>
          <a:prstGeom prst="rect">
            <a:avLst/>
          </a:prstGeom>
        </p:spPr>
        <p:txBody>
          <a:bodyPr wrap="none">
            <a:spAutoFit/>
          </a:bodyPr>
          <a:lstStyle/>
          <a:p>
            <a:r>
              <a:rPr lang="en" sz="3200" dirty="0">
                <a:solidFill>
                  <a:srgbClr val="002060"/>
                </a:solidFill>
                <a:effectLst>
                  <a:outerShdw blurRad="38100" dist="38100" dir="2700000" algn="tl">
                    <a:srgbClr val="000000">
                      <a:alpha val="43137"/>
                    </a:srgbClr>
                  </a:outerShdw>
                </a:effectLst>
                <a:ea typeface="Proxima Nova"/>
                <a:cs typeface="Proxima Nova"/>
                <a:sym typeface="Proxima Nova"/>
              </a:rPr>
              <a:t>Phase </a:t>
            </a:r>
            <a:r>
              <a:rPr lang="en" sz="3200" dirty="0" smtClean="0">
                <a:solidFill>
                  <a:srgbClr val="002060"/>
                </a:solidFill>
                <a:effectLst>
                  <a:outerShdw blurRad="38100" dist="38100" dir="2700000" algn="tl">
                    <a:srgbClr val="000000">
                      <a:alpha val="43137"/>
                    </a:srgbClr>
                  </a:outerShdw>
                </a:effectLst>
                <a:ea typeface="Proxima Nova"/>
                <a:cs typeface="Proxima Nova"/>
                <a:sym typeface="Proxima Nova"/>
              </a:rPr>
              <a:t>2 FaceBook Ads</a:t>
            </a:r>
            <a:endParaRPr lang="en-US" sz="3200" dirty="0"/>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0100" y="605445"/>
            <a:ext cx="5432059" cy="2842777"/>
          </a:xfrm>
          <a:prstGeom prst="rect">
            <a:avLst/>
          </a:prstGeom>
        </p:spPr>
      </p:pic>
      <p:pic>
        <p:nvPicPr>
          <p:cNvPr id="9" name="Picture 8" descr="CPES logo final 022818"/>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348720" y="102880"/>
            <a:ext cx="710363" cy="386681"/>
          </a:xfrm>
          <a:prstGeom prst="rect">
            <a:avLst/>
          </a:prstGeom>
          <a:noFill/>
          <a:ln>
            <a:noFill/>
          </a:ln>
        </p:spPr>
      </p:pic>
    </p:spTree>
    <p:extLst>
      <p:ext uri="{BB962C8B-B14F-4D97-AF65-F5344CB8AC3E}">
        <p14:creationId xmlns:p14="http://schemas.microsoft.com/office/powerpoint/2010/main" val="1134434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40</a:t>
            </a:fld>
            <a:endParaRPr lang="en-US"/>
          </a:p>
        </p:txBody>
      </p:sp>
      <p:sp>
        <p:nvSpPr>
          <p:cNvPr id="3" name="TextBox 2"/>
          <p:cNvSpPr txBox="1"/>
          <p:nvPr/>
        </p:nvSpPr>
        <p:spPr>
          <a:xfrm>
            <a:off x="353341" y="179249"/>
            <a:ext cx="11330659" cy="6678751"/>
          </a:xfrm>
          <a:prstGeom prst="rect">
            <a:avLst/>
          </a:prstGeom>
          <a:noFill/>
        </p:spPr>
        <p:txBody>
          <a:bodyPr wrap="square" rtlCol="0">
            <a:spAutoFit/>
          </a:bodyPr>
          <a:lstStyle/>
          <a:p>
            <a:r>
              <a:rPr lang="en-US" sz="2800" b="1" dirty="0" smtClean="0">
                <a:solidFill>
                  <a:srgbClr val="002060"/>
                </a:solidFill>
              </a:rPr>
              <a:t>On Marijuana (35):</a:t>
            </a:r>
          </a:p>
          <a:p>
            <a:r>
              <a:rPr lang="en-US" sz="2400" b="1" dirty="0" smtClean="0">
                <a:solidFill>
                  <a:srgbClr val="002060"/>
                </a:solidFill>
              </a:rPr>
              <a:t>Young adults feel that marijuana is helpful (to cope with MH issues, or use medical marijuana) (20)</a:t>
            </a:r>
          </a:p>
          <a:p>
            <a:pPr marL="285750" indent="-285750">
              <a:buFont typeface="Arial" panose="020B0604020202020204" pitchFamily="34" charset="0"/>
              <a:buChar char="•"/>
            </a:pPr>
            <a:r>
              <a:rPr lang="en-US" sz="2400" dirty="0" smtClean="0">
                <a:solidFill>
                  <a:srgbClr val="002060"/>
                </a:solidFill>
              </a:rPr>
              <a:t>“I </a:t>
            </a:r>
            <a:r>
              <a:rPr lang="en-US" sz="2400" dirty="0">
                <a:solidFill>
                  <a:srgbClr val="002060"/>
                </a:solidFill>
              </a:rPr>
              <a:t>feel like the use of marijuana helps a lot of my mental health issues, and unlike alcohol, it doesn’t put me in dangerous situations</a:t>
            </a:r>
            <a:r>
              <a:rPr lang="en-US" sz="2400" dirty="0" smtClean="0">
                <a:solidFill>
                  <a:srgbClr val="002060"/>
                </a:solidFill>
              </a:rPr>
              <a:t>.”</a:t>
            </a:r>
          </a:p>
          <a:p>
            <a:pPr marL="285750" indent="-285750">
              <a:buFont typeface="Arial" panose="020B0604020202020204" pitchFamily="34" charset="0"/>
              <a:buChar char="•"/>
            </a:pPr>
            <a:r>
              <a:rPr lang="en-US" sz="2400" dirty="0" smtClean="0">
                <a:solidFill>
                  <a:srgbClr val="002060"/>
                </a:solidFill>
              </a:rPr>
              <a:t>“Medical </a:t>
            </a:r>
            <a:r>
              <a:rPr lang="en-US" sz="2400" dirty="0">
                <a:solidFill>
                  <a:srgbClr val="002060"/>
                </a:solidFill>
              </a:rPr>
              <a:t>Marijuana has been the only thing that has taken me out of that scary place. I can sleep, eat without getting sick, and process things in a safe way. I </a:t>
            </a:r>
            <a:r>
              <a:rPr lang="en-US" sz="2400" dirty="0" smtClean="0">
                <a:solidFill>
                  <a:srgbClr val="002060"/>
                </a:solidFill>
              </a:rPr>
              <a:t>don’t </a:t>
            </a:r>
            <a:r>
              <a:rPr lang="en-US" sz="2400" dirty="0">
                <a:solidFill>
                  <a:srgbClr val="002060"/>
                </a:solidFill>
              </a:rPr>
              <a:t>think I would ever go back </a:t>
            </a:r>
            <a:r>
              <a:rPr lang="en-US" sz="2400" dirty="0" smtClean="0">
                <a:solidFill>
                  <a:srgbClr val="002060"/>
                </a:solidFill>
              </a:rPr>
              <a:t>to </a:t>
            </a:r>
            <a:r>
              <a:rPr lang="en-US" sz="2400" dirty="0">
                <a:solidFill>
                  <a:srgbClr val="002060"/>
                </a:solidFill>
              </a:rPr>
              <a:t>taking a mood stabilizer or </a:t>
            </a:r>
            <a:r>
              <a:rPr lang="en-US" sz="2400" dirty="0" smtClean="0">
                <a:solidFill>
                  <a:srgbClr val="002060"/>
                </a:solidFill>
              </a:rPr>
              <a:t>antidepressant.”</a:t>
            </a:r>
          </a:p>
          <a:p>
            <a:pPr marL="285750" indent="-285750">
              <a:buFont typeface="Arial" panose="020B0604020202020204" pitchFamily="34" charset="0"/>
              <a:buChar char="•"/>
            </a:pPr>
            <a:endParaRPr lang="en-US" sz="2000" b="1" dirty="0">
              <a:solidFill>
                <a:srgbClr val="002060"/>
              </a:solidFill>
            </a:endParaRPr>
          </a:p>
          <a:p>
            <a:r>
              <a:rPr lang="en-US" sz="2400" b="1" dirty="0" smtClean="0">
                <a:solidFill>
                  <a:srgbClr val="002060"/>
                </a:solidFill>
              </a:rPr>
              <a:t>Some young adults feel it is fine to use recreationally, or should be legalized (10)</a:t>
            </a:r>
          </a:p>
          <a:p>
            <a:pPr marL="285750" indent="-285750">
              <a:buFont typeface="Arial" panose="020B0604020202020204" pitchFamily="34" charset="0"/>
              <a:buChar char="•"/>
            </a:pPr>
            <a:r>
              <a:rPr lang="en-US" sz="2400" dirty="0" smtClean="0">
                <a:solidFill>
                  <a:srgbClr val="002060"/>
                </a:solidFill>
              </a:rPr>
              <a:t>“You </a:t>
            </a:r>
            <a:r>
              <a:rPr lang="en-US" sz="2400" dirty="0">
                <a:solidFill>
                  <a:srgbClr val="002060"/>
                </a:solidFill>
              </a:rPr>
              <a:t>can use Marijuana and be a productive member of society</a:t>
            </a:r>
            <a:r>
              <a:rPr lang="en-US" sz="2400" dirty="0" smtClean="0">
                <a:solidFill>
                  <a:srgbClr val="002060"/>
                </a:solidFill>
              </a:rPr>
              <a:t>.”</a:t>
            </a:r>
            <a:endParaRPr lang="en-US" sz="2400" dirty="0">
              <a:solidFill>
                <a:srgbClr val="002060"/>
              </a:solidFill>
            </a:endParaRPr>
          </a:p>
          <a:p>
            <a:pPr marL="285750" indent="-285750">
              <a:buFont typeface="Arial" panose="020B0604020202020204" pitchFamily="34" charset="0"/>
              <a:buChar char="•"/>
            </a:pPr>
            <a:r>
              <a:rPr lang="en-US" sz="2400" dirty="0" smtClean="0">
                <a:solidFill>
                  <a:srgbClr val="002060"/>
                </a:solidFill>
              </a:rPr>
              <a:t>“Weed </a:t>
            </a:r>
            <a:r>
              <a:rPr lang="en-US" sz="2400" dirty="0">
                <a:solidFill>
                  <a:srgbClr val="002060"/>
                </a:solidFill>
              </a:rPr>
              <a:t>should be legal because it helps more people with mental heath then most medications do</a:t>
            </a:r>
            <a:r>
              <a:rPr lang="en-US" sz="2400" dirty="0" smtClean="0">
                <a:solidFill>
                  <a:srgbClr val="002060"/>
                </a:solidFill>
              </a:rPr>
              <a:t>.” </a:t>
            </a:r>
          </a:p>
          <a:p>
            <a:endParaRPr lang="en-US" sz="2400" b="1" dirty="0">
              <a:solidFill>
                <a:srgbClr val="002060"/>
              </a:solidFill>
            </a:endParaRPr>
          </a:p>
          <a:p>
            <a:r>
              <a:rPr lang="en-US" sz="2400" b="1" dirty="0" smtClean="0">
                <a:solidFill>
                  <a:srgbClr val="002060"/>
                </a:solidFill>
              </a:rPr>
              <a:t>While others feel it is problematic or bad (4)</a:t>
            </a:r>
          </a:p>
          <a:p>
            <a:pPr marL="285750" indent="-285750">
              <a:buFont typeface="Arial" panose="020B0604020202020204" pitchFamily="34" charset="0"/>
              <a:buChar char="•"/>
            </a:pPr>
            <a:r>
              <a:rPr lang="en-US" sz="2400" dirty="0" smtClean="0">
                <a:solidFill>
                  <a:srgbClr val="002060"/>
                </a:solidFill>
              </a:rPr>
              <a:t>“When </a:t>
            </a:r>
            <a:r>
              <a:rPr lang="en-US" sz="2400" dirty="0">
                <a:solidFill>
                  <a:srgbClr val="002060"/>
                </a:solidFill>
              </a:rPr>
              <a:t>I'm using it as an escape from my problems, I find my mental health gets worse</a:t>
            </a:r>
            <a:r>
              <a:rPr lang="en-US" sz="2400" dirty="0" smtClean="0">
                <a:solidFill>
                  <a:srgbClr val="002060"/>
                </a:solidFill>
              </a:rPr>
              <a:t>.”</a:t>
            </a: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Weed shouldn't be legalized. Bad things will happen</a:t>
            </a:r>
            <a:r>
              <a:rPr lang="en-US" sz="2400" dirty="0" smtClean="0">
                <a:solidFill>
                  <a:srgbClr val="002060"/>
                </a:solidFill>
              </a:rPr>
              <a:t>.”</a:t>
            </a:r>
            <a:endParaRPr lang="en-US" sz="2400" dirty="0">
              <a:solidFill>
                <a:srgbClr val="002060"/>
              </a:solidFill>
            </a:endParaRPr>
          </a:p>
          <a:p>
            <a:endParaRPr lang="en-US" sz="2000" b="1"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1977660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41</a:t>
            </a:fld>
            <a:endParaRPr lang="en-US"/>
          </a:p>
        </p:txBody>
      </p:sp>
      <p:sp>
        <p:nvSpPr>
          <p:cNvPr id="3" name="TextBox 2"/>
          <p:cNvSpPr txBox="1"/>
          <p:nvPr/>
        </p:nvSpPr>
        <p:spPr>
          <a:xfrm>
            <a:off x="353342" y="365752"/>
            <a:ext cx="11114758" cy="6093976"/>
          </a:xfrm>
          <a:prstGeom prst="rect">
            <a:avLst/>
          </a:prstGeom>
          <a:noFill/>
        </p:spPr>
        <p:txBody>
          <a:bodyPr wrap="square" rtlCol="0">
            <a:spAutoFit/>
          </a:bodyPr>
          <a:lstStyle/>
          <a:p>
            <a:r>
              <a:rPr lang="en-US" sz="2800" b="1" dirty="0" smtClean="0">
                <a:solidFill>
                  <a:srgbClr val="002060"/>
                </a:solidFill>
              </a:rPr>
              <a:t>On Opioids (3):</a:t>
            </a:r>
            <a:endParaRPr lang="en-US" sz="2800" b="1" dirty="0">
              <a:solidFill>
                <a:srgbClr val="002060"/>
              </a:solidFill>
            </a:endParaRPr>
          </a:p>
          <a:p>
            <a:pPr marL="285750" indent="-285750">
              <a:buFont typeface="Arial" panose="020B0604020202020204" pitchFamily="34" charset="0"/>
              <a:buChar char="•"/>
            </a:pPr>
            <a:r>
              <a:rPr lang="en-US" sz="2400" dirty="0" smtClean="0">
                <a:solidFill>
                  <a:srgbClr val="002060"/>
                </a:solidFill>
              </a:rPr>
              <a:t>“My </a:t>
            </a:r>
            <a:r>
              <a:rPr lang="en-US" sz="2400" dirty="0">
                <a:solidFill>
                  <a:srgbClr val="002060"/>
                </a:solidFill>
              </a:rPr>
              <a:t>dad is a recovering heroin addict. Because of him, I know the devastating effects of substances, so I keep away from </a:t>
            </a:r>
            <a:r>
              <a:rPr lang="en-US" sz="2400" dirty="0" smtClean="0">
                <a:solidFill>
                  <a:srgbClr val="002060"/>
                </a:solidFill>
              </a:rPr>
              <a:t>it.”</a:t>
            </a:r>
          </a:p>
          <a:p>
            <a:r>
              <a:rPr lang="en-US" sz="2800" b="1" dirty="0" smtClean="0">
                <a:solidFill>
                  <a:srgbClr val="002060"/>
                </a:solidFill>
              </a:rPr>
              <a:t>On </a:t>
            </a:r>
            <a:r>
              <a:rPr lang="en-US" sz="2800" b="1" dirty="0">
                <a:solidFill>
                  <a:srgbClr val="002060"/>
                </a:solidFill>
              </a:rPr>
              <a:t>Treatment (4):</a:t>
            </a:r>
          </a:p>
          <a:p>
            <a:pPr marL="285750" indent="-285750">
              <a:buFont typeface="Arial" panose="020B0604020202020204" pitchFamily="34" charset="0"/>
              <a:buChar char="•"/>
            </a:pPr>
            <a:r>
              <a:rPr lang="en-US" sz="2400" dirty="0">
                <a:solidFill>
                  <a:srgbClr val="002060"/>
                </a:solidFill>
              </a:rPr>
              <a:t>“I have several friends that have gotten help through OA and AA and I think spiritual groups like that can be helpful alongside other traditional methods of recovery.”</a:t>
            </a:r>
          </a:p>
          <a:p>
            <a:pPr marL="285750" indent="-285750">
              <a:buFont typeface="Arial" panose="020B0604020202020204" pitchFamily="34" charset="0"/>
              <a:buChar char="•"/>
            </a:pPr>
            <a:r>
              <a:rPr lang="en-US" sz="2400" dirty="0">
                <a:solidFill>
                  <a:srgbClr val="002060"/>
                </a:solidFill>
              </a:rPr>
              <a:t>“I believe Connecticut could have way more easier options and openings for professionals help with drug addiction</a:t>
            </a:r>
            <a:r>
              <a:rPr lang="en-US" sz="2400" dirty="0" smtClean="0">
                <a:solidFill>
                  <a:srgbClr val="002060"/>
                </a:solidFill>
              </a:rPr>
              <a:t>.”</a:t>
            </a:r>
          </a:p>
          <a:p>
            <a:endParaRPr lang="en-US" sz="2400" dirty="0">
              <a:solidFill>
                <a:srgbClr val="002060"/>
              </a:solidFill>
            </a:endParaRPr>
          </a:p>
          <a:p>
            <a:r>
              <a:rPr lang="en-US" sz="2800" b="1" dirty="0">
                <a:solidFill>
                  <a:srgbClr val="002060"/>
                </a:solidFill>
              </a:rPr>
              <a:t>Young adults have empathy for those with addiction </a:t>
            </a:r>
            <a:r>
              <a:rPr lang="en-US" sz="2800" b="1" dirty="0" smtClean="0">
                <a:solidFill>
                  <a:srgbClr val="002060"/>
                </a:solidFill>
              </a:rPr>
              <a:t>struggles </a:t>
            </a: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People going through substance abuse need support and help. Regardless of what people think of addicts, they are still people and are struggling and most of them want a normal life.”</a:t>
            </a:r>
          </a:p>
          <a:p>
            <a:endParaRPr lang="en-US" b="1" dirty="0">
              <a:solidFill>
                <a:srgbClr val="002060"/>
              </a:solidFill>
            </a:endParaRPr>
          </a:p>
          <a:p>
            <a:r>
              <a:rPr lang="en-US" sz="2800" b="1" dirty="0">
                <a:solidFill>
                  <a:srgbClr val="002060"/>
                </a:solidFill>
              </a:rPr>
              <a:t>A few (3) young adults wrote that addiction is a choice or weakness</a:t>
            </a:r>
            <a:r>
              <a:rPr lang="en-US" sz="2800" b="1" dirty="0" smtClean="0">
                <a:solidFill>
                  <a:srgbClr val="002060"/>
                </a:solidFill>
              </a:rPr>
              <a:t>.</a:t>
            </a:r>
            <a:endParaRPr lang="en-US" dirty="0"/>
          </a:p>
          <a:p>
            <a:endParaRPr lang="en-US" sz="2000" b="1"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237424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42</a:t>
            </a:fld>
            <a:endParaRPr lang="en-US"/>
          </a:p>
        </p:txBody>
      </p:sp>
      <p:sp>
        <p:nvSpPr>
          <p:cNvPr id="3" name="TextBox 2"/>
          <p:cNvSpPr txBox="1"/>
          <p:nvPr/>
        </p:nvSpPr>
        <p:spPr>
          <a:xfrm>
            <a:off x="292100" y="214933"/>
            <a:ext cx="11353799" cy="6432530"/>
          </a:xfrm>
          <a:prstGeom prst="rect">
            <a:avLst/>
          </a:prstGeom>
          <a:noFill/>
        </p:spPr>
        <p:txBody>
          <a:bodyPr wrap="square" rtlCol="0">
            <a:spAutoFit/>
          </a:bodyPr>
          <a:lstStyle/>
          <a:p>
            <a:r>
              <a:rPr lang="en-US" sz="2800" b="1" dirty="0" smtClean="0">
                <a:solidFill>
                  <a:srgbClr val="002060"/>
                </a:solidFill>
              </a:rPr>
              <a:t>On Gaming/Gambling (89):</a:t>
            </a:r>
          </a:p>
          <a:p>
            <a:r>
              <a:rPr lang="en-US" sz="2400" b="1" dirty="0" smtClean="0">
                <a:solidFill>
                  <a:srgbClr val="002060"/>
                </a:solidFill>
              </a:rPr>
              <a:t>Young adults report using gaming as a means of escape or because it’s comforting, a creative outlet, or social activity  (54)</a:t>
            </a:r>
          </a:p>
          <a:p>
            <a:pPr marL="285750" indent="-285750">
              <a:buFont typeface="Arial" panose="020B0604020202020204" pitchFamily="34" charset="0"/>
              <a:buChar char="•"/>
            </a:pPr>
            <a:r>
              <a:rPr lang="en-US" sz="2400" dirty="0" smtClean="0">
                <a:solidFill>
                  <a:srgbClr val="002060"/>
                </a:solidFill>
              </a:rPr>
              <a:t>“Escaping </a:t>
            </a:r>
            <a:r>
              <a:rPr lang="en-US" sz="2400" dirty="0">
                <a:solidFill>
                  <a:srgbClr val="002060"/>
                </a:solidFill>
              </a:rPr>
              <a:t>in Animal Crossing or YouTube Let's Plays make me feel less alone and like everything's going to be okay for however long I'm playing them</a:t>
            </a:r>
            <a:r>
              <a:rPr lang="en-US" sz="2400" dirty="0" smtClean="0">
                <a:solidFill>
                  <a:srgbClr val="002060"/>
                </a:solidFill>
              </a:rPr>
              <a:t>.”</a:t>
            </a:r>
          </a:p>
          <a:p>
            <a:endParaRPr lang="en-US" sz="2400"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Video games are good to escape problems I can't deal with</a:t>
            </a:r>
            <a:r>
              <a:rPr lang="en-US" sz="2400" dirty="0" smtClean="0">
                <a:solidFill>
                  <a:srgbClr val="002060"/>
                </a:solidFill>
              </a:rPr>
              <a:t>.” </a:t>
            </a:r>
          </a:p>
          <a:p>
            <a:pPr marL="285750" indent="-285750">
              <a:buFont typeface="Arial" panose="020B0604020202020204" pitchFamily="34" charset="0"/>
              <a:buChar char="•"/>
            </a:pPr>
            <a:endParaRPr lang="en-US" sz="2400" dirty="0">
              <a:solidFill>
                <a:srgbClr val="002060"/>
              </a:solidFill>
            </a:endParaRPr>
          </a:p>
          <a:p>
            <a:pPr marL="285750" indent="-285750">
              <a:buFont typeface="Arial" panose="020B0604020202020204" pitchFamily="34" charset="0"/>
              <a:buChar char="•"/>
            </a:pPr>
            <a:r>
              <a:rPr lang="en-US" sz="2400" dirty="0" smtClean="0">
                <a:solidFill>
                  <a:srgbClr val="002060"/>
                </a:solidFill>
              </a:rPr>
              <a:t>“Time </a:t>
            </a:r>
            <a:r>
              <a:rPr lang="en-US" sz="2400" dirty="0">
                <a:solidFill>
                  <a:srgbClr val="002060"/>
                </a:solidFill>
              </a:rPr>
              <a:t>spent playing video games, for most young adults, is really no different from time spent watching TV or movies</a:t>
            </a:r>
            <a:r>
              <a:rPr lang="en-US" sz="2400" dirty="0" smtClean="0">
                <a:solidFill>
                  <a:srgbClr val="002060"/>
                </a:solidFill>
              </a:rPr>
              <a:t>.”</a:t>
            </a:r>
          </a:p>
          <a:p>
            <a:pPr marL="285750" indent="-285750">
              <a:buFont typeface="Arial" panose="020B0604020202020204" pitchFamily="34" charset="0"/>
              <a:buChar char="•"/>
            </a:pPr>
            <a:endParaRPr lang="en-US" sz="2400" dirty="0">
              <a:solidFill>
                <a:srgbClr val="002060"/>
              </a:solidFill>
            </a:endParaRP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Video games are one of the most important parts of my life because it's the way I stay socially connected to all of my hometown friends and people I know across the country. It's my favorite form of entertainment and I think it's more engaging than sitting around mindlessly watching Netflix or other streaming TV or movie programs</a:t>
            </a:r>
            <a:r>
              <a:rPr lang="en-US" sz="2400" dirty="0" smtClean="0">
                <a:solidFill>
                  <a:srgbClr val="002060"/>
                </a:solidFill>
              </a:rPr>
              <a:t>.”</a:t>
            </a:r>
          </a:p>
          <a:p>
            <a:pPr marL="285750" indent="-285750">
              <a:buFont typeface="Arial" panose="020B0604020202020204" pitchFamily="34" charset="0"/>
              <a:buChar char="•"/>
            </a:pPr>
            <a:endParaRPr lang="en-US" sz="2400"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To be perfectly honest, worrying about video games feels like an out-of-touch </a:t>
            </a:r>
            <a:r>
              <a:rPr lang="en-US" sz="2400" dirty="0" smtClean="0">
                <a:solidFill>
                  <a:srgbClr val="002060"/>
                </a:solidFill>
              </a:rPr>
              <a:t>anxiety.”</a:t>
            </a:r>
            <a:endParaRPr lang="en-US" sz="2400" b="1"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1487036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43</a:t>
            </a:fld>
            <a:endParaRPr lang="en-US"/>
          </a:p>
        </p:txBody>
      </p:sp>
      <p:sp>
        <p:nvSpPr>
          <p:cNvPr id="3" name="TextBox 2"/>
          <p:cNvSpPr txBox="1"/>
          <p:nvPr/>
        </p:nvSpPr>
        <p:spPr>
          <a:xfrm>
            <a:off x="203201" y="137941"/>
            <a:ext cx="11049000" cy="6001643"/>
          </a:xfrm>
          <a:prstGeom prst="rect">
            <a:avLst/>
          </a:prstGeom>
          <a:noFill/>
        </p:spPr>
        <p:txBody>
          <a:bodyPr wrap="square" rtlCol="0">
            <a:spAutoFit/>
          </a:bodyPr>
          <a:lstStyle/>
          <a:p>
            <a:r>
              <a:rPr lang="en-US" sz="2800" b="1" dirty="0" smtClean="0">
                <a:solidFill>
                  <a:srgbClr val="002060"/>
                </a:solidFill>
              </a:rPr>
              <a:t>On Gaming/Gambling (89):</a:t>
            </a:r>
          </a:p>
          <a:p>
            <a:endParaRPr lang="en-US" sz="2000" b="1" dirty="0">
              <a:solidFill>
                <a:srgbClr val="002060"/>
              </a:solidFill>
            </a:endParaRPr>
          </a:p>
          <a:p>
            <a:r>
              <a:rPr lang="en-US" sz="2400" b="1" dirty="0" smtClean="0">
                <a:solidFill>
                  <a:srgbClr val="002060"/>
                </a:solidFill>
              </a:rPr>
              <a:t>Some do think it is a problem for young adults (22)</a:t>
            </a:r>
          </a:p>
          <a:p>
            <a:pPr marL="285750" indent="-285750">
              <a:buFont typeface="Arial" panose="020B0604020202020204" pitchFamily="34" charset="0"/>
              <a:buChar char="•"/>
            </a:pPr>
            <a:r>
              <a:rPr lang="en-US" sz="2400" dirty="0" smtClean="0">
                <a:solidFill>
                  <a:srgbClr val="002060"/>
                </a:solidFill>
              </a:rPr>
              <a:t>“I </a:t>
            </a:r>
            <a:r>
              <a:rPr lang="en-US" sz="2400" dirty="0">
                <a:solidFill>
                  <a:srgbClr val="002060"/>
                </a:solidFill>
              </a:rPr>
              <a:t>know a lot of people who are more addicted to video games than anything else but it doesn’t get talked about as </a:t>
            </a:r>
            <a:r>
              <a:rPr lang="en-US" sz="2400" dirty="0" smtClean="0">
                <a:solidFill>
                  <a:srgbClr val="002060"/>
                </a:solidFill>
              </a:rPr>
              <a:t>much.”</a:t>
            </a:r>
          </a:p>
          <a:p>
            <a:endParaRPr lang="en-US" sz="2400" b="1"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“I </a:t>
            </a:r>
            <a:r>
              <a:rPr lang="en-US" sz="2400" dirty="0">
                <a:solidFill>
                  <a:srgbClr val="002060"/>
                </a:solidFill>
              </a:rPr>
              <a:t>do think that spending too much time playing/obsessively playing can be damaging to one's mental health. It can easily become a consuming hobby</a:t>
            </a:r>
            <a:r>
              <a:rPr lang="en-US" sz="2400" dirty="0" smtClean="0">
                <a:solidFill>
                  <a:srgbClr val="002060"/>
                </a:solidFill>
              </a:rPr>
              <a:t>.”</a:t>
            </a:r>
          </a:p>
          <a:p>
            <a:endParaRPr lang="en-US" sz="2400" dirty="0" smtClean="0">
              <a:solidFill>
                <a:srgbClr val="002060"/>
              </a:solidFill>
            </a:endParaRPr>
          </a:p>
          <a:p>
            <a:pPr marL="285750" indent="-285750">
              <a:buFont typeface="Arial" panose="020B0604020202020204" pitchFamily="34" charset="0"/>
              <a:buChar char="•"/>
            </a:pPr>
            <a:r>
              <a:rPr lang="en-US" sz="2400" dirty="0">
                <a:solidFill>
                  <a:srgbClr val="002060"/>
                </a:solidFill>
              </a:rPr>
              <a:t>“Addiction to predatory </a:t>
            </a:r>
            <a:r>
              <a:rPr lang="en-US" sz="2400" dirty="0" err="1">
                <a:solidFill>
                  <a:srgbClr val="002060"/>
                </a:solidFill>
              </a:rPr>
              <a:t>microtransactions</a:t>
            </a:r>
            <a:r>
              <a:rPr lang="en-US" sz="2400" dirty="0">
                <a:solidFill>
                  <a:srgbClr val="002060"/>
                </a:solidFill>
              </a:rPr>
              <a:t> (loot boxes) in video games needs to be taken far more seriously as a legitimate issue akin to gambling addiction. It is a largely unregulated market that disproportionately affects young people and there are not many resources available for help or even recognizing it.” </a:t>
            </a:r>
            <a:endParaRPr lang="en-US" sz="2400" dirty="0" smtClean="0">
              <a:solidFill>
                <a:srgbClr val="002060"/>
              </a:solidFill>
            </a:endParaRPr>
          </a:p>
          <a:p>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“I am concerned that loot boxes in games could be a gateway into gambling for some young people. </a:t>
            </a:r>
            <a:r>
              <a:rPr lang="en-US" sz="2400" dirty="0" smtClean="0">
                <a:solidFill>
                  <a:srgbClr val="002060"/>
                </a:solidFill>
              </a:rPr>
              <a:t>“</a:t>
            </a: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267787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44</a:t>
            </a:fld>
            <a:endParaRPr lang="en-US"/>
          </a:p>
        </p:txBody>
      </p:sp>
      <p:sp>
        <p:nvSpPr>
          <p:cNvPr id="3" name="TextBox 2"/>
          <p:cNvSpPr txBox="1"/>
          <p:nvPr/>
        </p:nvSpPr>
        <p:spPr>
          <a:xfrm>
            <a:off x="541727" y="451918"/>
            <a:ext cx="11479576" cy="5878532"/>
          </a:xfrm>
          <a:prstGeom prst="rect">
            <a:avLst/>
          </a:prstGeom>
          <a:noFill/>
        </p:spPr>
        <p:txBody>
          <a:bodyPr wrap="square" rtlCol="0">
            <a:spAutoFit/>
          </a:bodyPr>
          <a:lstStyle/>
          <a:p>
            <a:r>
              <a:rPr lang="en-US" sz="2800" b="1" dirty="0" smtClean="0">
                <a:solidFill>
                  <a:srgbClr val="002060"/>
                </a:solidFill>
              </a:rPr>
              <a:t>On Substance Misuse Stigma (7)</a:t>
            </a:r>
          </a:p>
          <a:p>
            <a:endParaRPr lang="en-US" sz="2400" b="1" dirty="0" smtClean="0">
              <a:solidFill>
                <a:srgbClr val="002060"/>
              </a:solidFill>
            </a:endParaRPr>
          </a:p>
          <a:p>
            <a:r>
              <a:rPr lang="en-US" sz="2400" b="1" dirty="0" smtClean="0">
                <a:solidFill>
                  <a:srgbClr val="002060"/>
                </a:solidFill>
              </a:rPr>
              <a:t>Young adults feel there is stigma surrounding those with substance use issues</a:t>
            </a: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T</a:t>
            </a:r>
            <a:r>
              <a:rPr lang="en-US" sz="2400" dirty="0" smtClean="0">
                <a:solidFill>
                  <a:srgbClr val="002060"/>
                </a:solidFill>
              </a:rPr>
              <a:t>hose </a:t>
            </a:r>
            <a:r>
              <a:rPr lang="en-US" sz="2400" dirty="0">
                <a:solidFill>
                  <a:srgbClr val="002060"/>
                </a:solidFill>
              </a:rPr>
              <a:t>who suffer need more support and less judgment from those in their </a:t>
            </a:r>
            <a:r>
              <a:rPr lang="en-US" sz="2400" dirty="0" smtClean="0">
                <a:solidFill>
                  <a:srgbClr val="002060"/>
                </a:solidFill>
              </a:rPr>
              <a:t>lives.”</a:t>
            </a: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Addiction is an illness and those affected need treatment not punishment. </a:t>
            </a:r>
            <a:r>
              <a:rPr lang="en-US" sz="2400" dirty="0" smtClean="0">
                <a:solidFill>
                  <a:srgbClr val="002060"/>
                </a:solidFill>
              </a:rPr>
              <a:t>Social </a:t>
            </a:r>
            <a:r>
              <a:rPr lang="en-US" sz="2400" dirty="0">
                <a:solidFill>
                  <a:srgbClr val="002060"/>
                </a:solidFill>
              </a:rPr>
              <a:t>acceptance of seeking help will encourage more people to seek help and save </a:t>
            </a:r>
            <a:r>
              <a:rPr lang="en-US" sz="2400" dirty="0" smtClean="0">
                <a:solidFill>
                  <a:srgbClr val="002060"/>
                </a:solidFill>
              </a:rPr>
              <a:t>lives.”</a:t>
            </a:r>
            <a:endParaRPr lang="en-US" sz="2400" dirty="0">
              <a:solidFill>
                <a:srgbClr val="002060"/>
              </a:solidFill>
            </a:endParaRPr>
          </a:p>
          <a:p>
            <a:endParaRPr lang="en-US" sz="2000" b="1" dirty="0">
              <a:solidFill>
                <a:srgbClr val="002060"/>
              </a:solidFill>
            </a:endParaRPr>
          </a:p>
          <a:p>
            <a:r>
              <a:rPr lang="en-US" sz="2800" b="1" dirty="0" smtClean="0">
                <a:solidFill>
                  <a:srgbClr val="002060"/>
                </a:solidFill>
              </a:rPr>
              <a:t>On Mental Health Stigma (24)</a:t>
            </a:r>
          </a:p>
          <a:p>
            <a:r>
              <a:rPr lang="en-US" sz="2400" b="1" dirty="0" smtClean="0">
                <a:solidFill>
                  <a:srgbClr val="002060"/>
                </a:solidFill>
              </a:rPr>
              <a:t>Young adults feel the stigma around mental health and treatment is a problem (20)</a:t>
            </a:r>
          </a:p>
          <a:p>
            <a:pPr marL="342900" indent="-342900">
              <a:buFont typeface="Arial" panose="020B0604020202020204" pitchFamily="34" charset="0"/>
              <a:buChar char="•"/>
            </a:pPr>
            <a:r>
              <a:rPr lang="en-US" sz="2400" dirty="0" smtClean="0">
                <a:solidFill>
                  <a:srgbClr val="002060"/>
                </a:solidFill>
              </a:rPr>
              <a:t>“I wish the stigma about mental health would go away do more people would feel comfortable reaching out to parents or friends when they need help.”</a:t>
            </a:r>
          </a:p>
          <a:p>
            <a:endParaRPr lang="en-US" sz="2000" dirty="0" smtClean="0">
              <a:solidFill>
                <a:srgbClr val="002060"/>
              </a:solidFill>
            </a:endParaRPr>
          </a:p>
          <a:p>
            <a:r>
              <a:rPr lang="en-US" sz="2400" b="1" dirty="0" smtClean="0">
                <a:solidFill>
                  <a:srgbClr val="002060"/>
                </a:solidFill>
              </a:rPr>
              <a:t>Some feel that stigma around mental health is getting better (4)</a:t>
            </a:r>
          </a:p>
          <a:p>
            <a:pPr marL="342900" indent="-342900">
              <a:buFont typeface="Arial" panose="020B0604020202020204" pitchFamily="34" charset="0"/>
              <a:buChar char="•"/>
            </a:pPr>
            <a:r>
              <a:rPr lang="en-US" sz="2400" dirty="0" smtClean="0">
                <a:solidFill>
                  <a:srgbClr val="002060"/>
                </a:solidFill>
              </a:rPr>
              <a:t>“Therapy is becoming less taboo which is amazing.”</a:t>
            </a:r>
          </a:p>
          <a:p>
            <a:endParaRPr lang="en-US" sz="2000" b="1" dirty="0" smtClean="0">
              <a:solidFill>
                <a:srgbClr val="002060"/>
              </a:solidFill>
            </a:endParaRPr>
          </a:p>
          <a:p>
            <a:endParaRPr lang="en-US" sz="2000" b="1"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768203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45</a:t>
            </a:fld>
            <a:endParaRPr lang="en-US"/>
          </a:p>
        </p:txBody>
      </p:sp>
      <p:sp>
        <p:nvSpPr>
          <p:cNvPr id="5" name="TextBox 4"/>
          <p:cNvSpPr txBox="1"/>
          <p:nvPr/>
        </p:nvSpPr>
        <p:spPr>
          <a:xfrm>
            <a:off x="339136" y="707375"/>
            <a:ext cx="11479576" cy="5878532"/>
          </a:xfrm>
          <a:prstGeom prst="rect">
            <a:avLst/>
          </a:prstGeom>
          <a:noFill/>
        </p:spPr>
        <p:txBody>
          <a:bodyPr wrap="square" rtlCol="0">
            <a:spAutoFit/>
          </a:bodyPr>
          <a:lstStyle/>
          <a:p>
            <a:r>
              <a:rPr lang="en-US" sz="2800" b="1" dirty="0" smtClean="0">
                <a:solidFill>
                  <a:srgbClr val="002060"/>
                </a:solidFill>
              </a:rPr>
              <a:t>On Mental Health:</a:t>
            </a:r>
          </a:p>
          <a:p>
            <a:endParaRPr lang="en-US" sz="2800" b="1" dirty="0" smtClean="0">
              <a:solidFill>
                <a:srgbClr val="002060"/>
              </a:solidFill>
            </a:endParaRPr>
          </a:p>
          <a:p>
            <a:r>
              <a:rPr lang="en-US" sz="2800" b="1" dirty="0" smtClean="0">
                <a:solidFill>
                  <a:srgbClr val="002060"/>
                </a:solidFill>
              </a:rPr>
              <a:t>Young adults feel mental health is important and serious. (25)</a:t>
            </a:r>
          </a:p>
          <a:p>
            <a:endParaRPr lang="en-US" sz="2800" b="1" dirty="0" smtClean="0">
              <a:solidFill>
                <a:srgbClr val="002060"/>
              </a:solidFill>
            </a:endParaRPr>
          </a:p>
          <a:p>
            <a:pPr marL="342900" indent="-342900">
              <a:buFont typeface="Arial" panose="020B0604020202020204" pitchFamily="34" charset="0"/>
              <a:buChar char="•"/>
            </a:pPr>
            <a:r>
              <a:rPr lang="en-US" sz="2400" dirty="0" smtClean="0">
                <a:solidFill>
                  <a:srgbClr val="002060"/>
                </a:solidFill>
              </a:rPr>
              <a:t>“Focusing on mental health is just as important and focusing on physical health.” </a:t>
            </a:r>
          </a:p>
          <a:p>
            <a:pPr marL="342900" indent="-342900">
              <a:buFont typeface="Arial" panose="020B0604020202020204" pitchFamily="34" charset="0"/>
              <a:buChar char="•"/>
            </a:pPr>
            <a:r>
              <a:rPr lang="en-US" sz="2400" dirty="0" smtClean="0">
                <a:solidFill>
                  <a:srgbClr val="002060"/>
                </a:solidFill>
              </a:rPr>
              <a:t>“Mental health needs to be taken more seriously in the workplace. Everyone has a breaking point.”</a:t>
            </a:r>
          </a:p>
          <a:p>
            <a:pPr marL="342900" indent="-342900">
              <a:buFont typeface="Arial" panose="020B0604020202020204" pitchFamily="34" charset="0"/>
              <a:buChar char="•"/>
            </a:pPr>
            <a:r>
              <a:rPr lang="en-US" sz="2400" dirty="0" smtClean="0">
                <a:solidFill>
                  <a:srgbClr val="002060"/>
                </a:solidFill>
              </a:rPr>
              <a:t>“We have a severe mental health crisis in the US. It is a huge problem especially among teens and young adults.”</a:t>
            </a:r>
          </a:p>
          <a:p>
            <a:pPr marL="342900" indent="-342900">
              <a:buFont typeface="Arial" panose="020B0604020202020204" pitchFamily="34" charset="0"/>
              <a:buChar char="•"/>
            </a:pPr>
            <a:r>
              <a:rPr lang="en-US" sz="2400" dirty="0">
                <a:solidFill>
                  <a:srgbClr val="002060"/>
                </a:solidFill>
              </a:rPr>
              <a:t>”Mental health needs to be integrated into the school systems starting in elementary school. There needs to be more exposure and education on mental health as a whole starting from a younger age.“</a:t>
            </a:r>
          </a:p>
          <a:p>
            <a:pPr marL="342900" indent="-342900">
              <a:buFont typeface="Arial" panose="020B0604020202020204" pitchFamily="34" charset="0"/>
              <a:buChar char="•"/>
            </a:pPr>
            <a:r>
              <a:rPr lang="en-US" sz="2400" dirty="0">
                <a:solidFill>
                  <a:srgbClr val="002060"/>
                </a:solidFill>
              </a:rPr>
              <a:t>“I feel like there is a mental health crisis, but it’s not caused by video games or drugs. Often people use those things as coping mechanisms, but they’re not the source</a:t>
            </a:r>
            <a:r>
              <a:rPr lang="en-US" sz="2400" dirty="0" smtClean="0">
                <a:solidFill>
                  <a:srgbClr val="002060"/>
                </a:solidFill>
              </a:rPr>
              <a:t>.</a:t>
            </a:r>
          </a:p>
          <a:p>
            <a:endParaRPr lang="en-US" sz="2400" b="1"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56566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46</a:t>
            </a:fld>
            <a:endParaRPr lang="en-US"/>
          </a:p>
        </p:txBody>
      </p:sp>
      <p:sp>
        <p:nvSpPr>
          <p:cNvPr id="3" name="TextBox 2"/>
          <p:cNvSpPr txBox="1"/>
          <p:nvPr/>
        </p:nvSpPr>
        <p:spPr>
          <a:xfrm>
            <a:off x="255316" y="261329"/>
            <a:ext cx="11631884" cy="6370975"/>
          </a:xfrm>
          <a:prstGeom prst="rect">
            <a:avLst/>
          </a:prstGeom>
          <a:noFill/>
        </p:spPr>
        <p:txBody>
          <a:bodyPr wrap="square" rtlCol="0">
            <a:spAutoFit/>
          </a:bodyPr>
          <a:lstStyle/>
          <a:p>
            <a:r>
              <a:rPr lang="en-US" sz="2800" b="1" dirty="0" smtClean="0">
                <a:solidFill>
                  <a:srgbClr val="002060"/>
                </a:solidFill>
              </a:rPr>
              <a:t>On Depression (21)</a:t>
            </a:r>
          </a:p>
          <a:p>
            <a:pPr marL="285750" indent="-285750">
              <a:buFont typeface="Arial" panose="020B0604020202020204" pitchFamily="34" charset="0"/>
              <a:buChar char="•"/>
            </a:pPr>
            <a:r>
              <a:rPr lang="en-US" sz="2400" dirty="0" smtClean="0">
                <a:solidFill>
                  <a:srgbClr val="002060"/>
                </a:solidFill>
              </a:rPr>
              <a:t>“I </a:t>
            </a:r>
            <a:r>
              <a:rPr lang="en-US" sz="2400" dirty="0">
                <a:solidFill>
                  <a:srgbClr val="002060"/>
                </a:solidFill>
              </a:rPr>
              <a:t>don’t think I’ll ever feel 100% back to normal. Depression is a deep and very dark scar</a:t>
            </a:r>
            <a:r>
              <a:rPr lang="en-US" sz="2400" dirty="0" smtClean="0">
                <a:solidFill>
                  <a:srgbClr val="002060"/>
                </a:solidFill>
              </a:rPr>
              <a:t>.”</a:t>
            </a:r>
            <a:endParaRPr lang="en-US" sz="2400" b="1" dirty="0">
              <a:solidFill>
                <a:srgbClr val="002060"/>
              </a:solidFill>
            </a:endParaRPr>
          </a:p>
          <a:p>
            <a:pPr marL="285750" indent="-285750">
              <a:buFont typeface="Arial" panose="020B0604020202020204" pitchFamily="34" charset="0"/>
              <a:buChar char="•"/>
            </a:pPr>
            <a:r>
              <a:rPr lang="en-US" sz="2400" dirty="0" smtClean="0">
                <a:solidFill>
                  <a:srgbClr val="002060"/>
                </a:solidFill>
              </a:rPr>
              <a:t>”I </a:t>
            </a:r>
            <a:r>
              <a:rPr lang="en-US" sz="2400" dirty="0">
                <a:solidFill>
                  <a:srgbClr val="002060"/>
                </a:solidFill>
              </a:rPr>
              <a:t>didn’t have the terminology to label myself as depressed. I just thought I was weird.  If someone told me that I had depression and allowed me to talk about it without fear of consequences, I think I could have saved myself a lot of heart </a:t>
            </a:r>
            <a:r>
              <a:rPr lang="en-US" sz="2400" dirty="0" smtClean="0">
                <a:solidFill>
                  <a:srgbClr val="002060"/>
                </a:solidFill>
              </a:rPr>
              <a:t>break.”</a:t>
            </a:r>
          </a:p>
          <a:p>
            <a:r>
              <a:rPr lang="en-US" sz="2800" b="1" dirty="0">
                <a:solidFill>
                  <a:srgbClr val="002060"/>
                </a:solidFill>
              </a:rPr>
              <a:t>On Trauma (7)</a:t>
            </a: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I have struggled with PTSD for most of my life.”</a:t>
            </a:r>
          </a:p>
          <a:p>
            <a:pPr marL="285750" indent="-285750">
              <a:buFont typeface="Arial" panose="020B0604020202020204" pitchFamily="34" charset="0"/>
              <a:buChar char="•"/>
            </a:pPr>
            <a:r>
              <a:rPr lang="en-US" sz="2400" dirty="0">
                <a:solidFill>
                  <a:srgbClr val="002060"/>
                </a:solidFill>
              </a:rPr>
              <a:t>“We’re failing today’s youth by ignoring the trauma and stress they are put through since </a:t>
            </a:r>
            <a:r>
              <a:rPr lang="en-US" sz="2400" dirty="0" smtClean="0">
                <a:solidFill>
                  <a:srgbClr val="002060"/>
                </a:solidFill>
              </a:rPr>
              <a:t>birth.”</a:t>
            </a:r>
          </a:p>
          <a:p>
            <a:endParaRPr lang="en-US" dirty="0"/>
          </a:p>
          <a:p>
            <a:r>
              <a:rPr lang="en-US" sz="2800" b="1" dirty="0">
                <a:solidFill>
                  <a:srgbClr val="002060"/>
                </a:solidFill>
              </a:rPr>
              <a:t>On Suicide (6)</a:t>
            </a:r>
          </a:p>
          <a:p>
            <a:pPr marL="285750" indent="-285750">
              <a:buFont typeface="Arial" panose="020B0604020202020204" pitchFamily="34" charset="0"/>
              <a:buChar char="•"/>
            </a:pPr>
            <a:r>
              <a:rPr lang="en-US" sz="2400" dirty="0">
                <a:solidFill>
                  <a:srgbClr val="002060"/>
                </a:solidFill>
              </a:rPr>
              <a:t>“I can easily say none of us were informed on the signs of suicide. if we had been, it would have been </a:t>
            </a:r>
            <a:r>
              <a:rPr lang="en-US" sz="2400" dirty="0" smtClean="0">
                <a:solidFill>
                  <a:srgbClr val="002060"/>
                </a:solidFill>
              </a:rPr>
              <a:t>prevented.”</a:t>
            </a:r>
          </a:p>
          <a:p>
            <a:endParaRPr lang="en-US" sz="2400" b="1" dirty="0" smtClean="0">
              <a:solidFill>
                <a:srgbClr val="002060"/>
              </a:solidFill>
            </a:endParaRPr>
          </a:p>
          <a:p>
            <a:pPr marL="285750" indent="-285750">
              <a:buFont typeface="Arial" panose="020B0604020202020204" pitchFamily="34" charset="0"/>
              <a:buChar char="•"/>
            </a:pPr>
            <a:r>
              <a:rPr lang="en-US" sz="2400" b="1" dirty="0" smtClean="0">
                <a:solidFill>
                  <a:srgbClr val="002060"/>
                </a:solidFill>
              </a:rPr>
              <a:t>Young adults (10) </a:t>
            </a:r>
            <a:r>
              <a:rPr lang="en-US" sz="2400" b="1" dirty="0">
                <a:solidFill>
                  <a:srgbClr val="002060"/>
                </a:solidFill>
              </a:rPr>
              <a:t>also reported having other mental health struggles (bipolar disorder, eating disorders), as well as increased mental health challenges due to COVID</a:t>
            </a:r>
            <a:r>
              <a:rPr lang="en-US" sz="2400" b="1" dirty="0" smtClean="0">
                <a:solidFill>
                  <a:srgbClr val="002060"/>
                </a:solidFill>
              </a:rPr>
              <a:t>.</a:t>
            </a:r>
          </a:p>
          <a:p>
            <a:pPr marL="285750" indent="-285750">
              <a:buFont typeface="Arial" panose="020B0604020202020204" pitchFamily="34" charset="0"/>
              <a:buChar char="•"/>
            </a:pPr>
            <a:endParaRPr lang="en-US" b="1" dirty="0" smtClean="0">
              <a:solidFill>
                <a:srgbClr val="002060"/>
              </a:solidFill>
            </a:endParaRPr>
          </a:p>
        </p:txBody>
      </p:sp>
      <p:pic>
        <p:nvPicPr>
          <p:cNvPr id="5" name="Picture 4">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2361754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47</a:t>
            </a:fld>
            <a:endParaRPr lang="en-US"/>
          </a:p>
        </p:txBody>
      </p:sp>
      <p:sp>
        <p:nvSpPr>
          <p:cNvPr id="3" name="TextBox 2"/>
          <p:cNvSpPr txBox="1"/>
          <p:nvPr/>
        </p:nvSpPr>
        <p:spPr>
          <a:xfrm>
            <a:off x="431800" y="1187705"/>
            <a:ext cx="10659508"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02060"/>
                </a:solidFill>
              </a:rPr>
              <a:t>“Substance abuse is a major problem for young people, and it's tied intricately to mental health.”</a:t>
            </a:r>
          </a:p>
          <a:p>
            <a:pPr marL="285750" indent="-285750">
              <a:buFont typeface="Arial" panose="020B0604020202020204" pitchFamily="34" charset="0"/>
              <a:buChar char="•"/>
            </a:pPr>
            <a:r>
              <a:rPr lang="en-US" sz="2400" dirty="0" smtClean="0">
                <a:solidFill>
                  <a:srgbClr val="002060"/>
                </a:solidFill>
              </a:rPr>
              <a:t>“I know that I don’t have healthy substance use habits, but I function better when I can use it to take a break from my anxiety and depression.”</a:t>
            </a:r>
          </a:p>
          <a:p>
            <a:pPr marL="285750" indent="-285750">
              <a:buFont typeface="Arial" panose="020B0604020202020204" pitchFamily="34" charset="0"/>
              <a:buChar char="•"/>
            </a:pPr>
            <a:r>
              <a:rPr lang="en-US" sz="2400" dirty="0" smtClean="0">
                <a:solidFill>
                  <a:srgbClr val="002060"/>
                </a:solidFill>
              </a:rPr>
              <a:t>“THC and nicotine can be coping mechanisms when it comes to mental health. I do not believe it is bad to use in moderation to help one function in life.”</a:t>
            </a:r>
            <a:endParaRPr lang="en-US" sz="2400" b="1" dirty="0">
              <a:solidFill>
                <a:srgbClr val="002060"/>
              </a:solidFill>
            </a:endParaRPr>
          </a:p>
          <a:p>
            <a:pPr marL="285750" indent="-285750">
              <a:buFont typeface="Arial" panose="020B0604020202020204" pitchFamily="34" charset="0"/>
              <a:buChar char="•"/>
            </a:pPr>
            <a:r>
              <a:rPr lang="en-US" sz="2400" dirty="0">
                <a:solidFill>
                  <a:srgbClr val="002060"/>
                </a:solidFill>
              </a:rPr>
              <a:t> “I do use edibles (marijuana) and/or a dab pen a few times a week because it helps me calm </a:t>
            </a:r>
            <a:r>
              <a:rPr lang="en-US" sz="2400" dirty="0" smtClean="0">
                <a:solidFill>
                  <a:srgbClr val="002060"/>
                </a:solidFill>
              </a:rPr>
              <a:t>down.”</a:t>
            </a:r>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“I have found and used Marijuana to self treat my anxiety and it has been extremely effective in instances where I just can’t get out of bed in the morning due to anxiety or </a:t>
            </a:r>
            <a:r>
              <a:rPr lang="en-US" sz="2400" dirty="0" smtClean="0">
                <a:solidFill>
                  <a:srgbClr val="002060"/>
                </a:solidFill>
              </a:rPr>
              <a:t>depression.”</a:t>
            </a:r>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“…so I used to used alcohol and drugs to help me cope and appear more outgoing</a:t>
            </a:r>
            <a:r>
              <a:rPr lang="en-US" sz="2400" dirty="0" smtClean="0">
                <a:solidFill>
                  <a:srgbClr val="002060"/>
                </a:solidFill>
              </a:rPr>
              <a:t>.”</a:t>
            </a:r>
            <a:endParaRPr lang="en-US" sz="2400" b="1"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
        <p:nvSpPr>
          <p:cNvPr id="6" name="TextBox 5"/>
          <p:cNvSpPr txBox="1"/>
          <p:nvPr/>
        </p:nvSpPr>
        <p:spPr>
          <a:xfrm>
            <a:off x="431800" y="137941"/>
            <a:ext cx="10375900" cy="584775"/>
          </a:xfrm>
          <a:prstGeom prst="rect">
            <a:avLst/>
          </a:prstGeom>
          <a:noFill/>
        </p:spPr>
        <p:txBody>
          <a:bodyPr wrap="square" rtlCol="0">
            <a:spAutoFit/>
          </a:bodyPr>
          <a:lstStyle/>
          <a:p>
            <a:r>
              <a:rPr lang="en-US" sz="3200" b="1" dirty="0">
                <a:solidFill>
                  <a:srgbClr val="002060"/>
                </a:solidFill>
              </a:rPr>
              <a:t>On the link between Substance Use and Mental Health (9)</a:t>
            </a:r>
          </a:p>
        </p:txBody>
      </p:sp>
    </p:spTree>
    <p:extLst>
      <p:ext uri="{BB962C8B-B14F-4D97-AF65-F5344CB8AC3E}">
        <p14:creationId xmlns:p14="http://schemas.microsoft.com/office/powerpoint/2010/main" val="2667037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48</a:t>
            </a:fld>
            <a:endParaRPr lang="en-US"/>
          </a:p>
        </p:txBody>
      </p:sp>
      <p:sp>
        <p:nvSpPr>
          <p:cNvPr id="3" name="Rectangle 2"/>
          <p:cNvSpPr/>
          <p:nvPr/>
        </p:nvSpPr>
        <p:spPr>
          <a:xfrm>
            <a:off x="1799255" y="2342634"/>
            <a:ext cx="8182945" cy="1569660"/>
          </a:xfrm>
          <a:prstGeom prst="rect">
            <a:avLst/>
          </a:prstGeom>
        </p:spPr>
        <p:txBody>
          <a:bodyPr wrap="none">
            <a:spAutoFit/>
          </a:bodyPr>
          <a:lstStyle/>
          <a:p>
            <a:pPr algn="ctr"/>
            <a:r>
              <a:rPr lang="en-US" sz="4800" b="1" dirty="0" smtClean="0">
                <a:solidFill>
                  <a:srgbClr val="002060"/>
                </a:solidFill>
                <a:effectLst>
                  <a:outerShdw blurRad="38100" dist="38100" dir="2700000" algn="tl">
                    <a:srgbClr val="000000">
                      <a:alpha val="43137"/>
                    </a:srgbClr>
                  </a:outerShdw>
                </a:effectLst>
                <a:latin typeface="Calibri" panose="020F0502020204030204" pitchFamily="34" charset="0"/>
              </a:rPr>
              <a:t>Thoughts on Behavioral Health </a:t>
            </a:r>
          </a:p>
          <a:p>
            <a:pPr algn="ctr"/>
            <a:r>
              <a:rPr lang="en-US" sz="4800" b="1" dirty="0" smtClean="0">
                <a:solidFill>
                  <a:srgbClr val="002060"/>
                </a:solidFill>
                <a:effectLst>
                  <a:outerShdw blurRad="38100" dist="38100" dir="2700000" algn="tl">
                    <a:srgbClr val="000000">
                      <a:alpha val="43137"/>
                    </a:srgbClr>
                  </a:outerShdw>
                </a:effectLst>
                <a:latin typeface="Calibri" panose="020F0502020204030204" pitchFamily="34" charset="0"/>
              </a:rPr>
              <a:t>in College</a:t>
            </a:r>
            <a:endParaRPr lang="en-US" sz="4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243198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49</a:t>
            </a:fld>
            <a:endParaRPr lang="en-US"/>
          </a:p>
        </p:txBody>
      </p:sp>
      <p:sp>
        <p:nvSpPr>
          <p:cNvPr id="5" name="TextBox 4"/>
          <p:cNvSpPr txBox="1"/>
          <p:nvPr/>
        </p:nvSpPr>
        <p:spPr>
          <a:xfrm>
            <a:off x="444500" y="239183"/>
            <a:ext cx="11303000" cy="6247864"/>
          </a:xfrm>
          <a:prstGeom prst="rect">
            <a:avLst/>
          </a:prstGeom>
          <a:noFill/>
        </p:spPr>
        <p:txBody>
          <a:bodyPr wrap="square" rtlCol="0">
            <a:spAutoFit/>
          </a:bodyPr>
          <a:lstStyle/>
          <a:p>
            <a:r>
              <a:rPr lang="en-US" sz="3200" b="1" dirty="0" smtClean="0">
                <a:solidFill>
                  <a:srgbClr val="002060"/>
                </a:solidFill>
              </a:rPr>
              <a:t>On College (17)</a:t>
            </a:r>
            <a:endParaRPr lang="en-US" sz="2400" b="1" dirty="0" smtClean="0">
              <a:solidFill>
                <a:srgbClr val="002060"/>
              </a:solidFill>
            </a:endParaRPr>
          </a:p>
          <a:p>
            <a:r>
              <a:rPr lang="en-US" sz="2800" b="1" dirty="0" smtClean="0">
                <a:solidFill>
                  <a:srgbClr val="002060"/>
                </a:solidFill>
              </a:rPr>
              <a:t>Young adults agree that substance use is prevalent in college:</a:t>
            </a:r>
          </a:p>
          <a:p>
            <a:endParaRPr lang="en-US" sz="2800" b="1"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“I believe </a:t>
            </a:r>
            <a:r>
              <a:rPr lang="en-US" sz="2400" dirty="0">
                <a:solidFill>
                  <a:srgbClr val="002060"/>
                </a:solidFill>
              </a:rPr>
              <a:t>that there is a serious drug and especially alcohol problem in college age students. When I tell people my age that I don’t drink, they think that it is so strange. Excessive college drinking and drinking to get drunk is so common place on college campuses that it is now considered strange for someone NOT to drink. This is a culture that needs to change</a:t>
            </a:r>
            <a:r>
              <a:rPr lang="en-US" sz="2400" dirty="0" smtClean="0">
                <a:solidFill>
                  <a:srgbClr val="002060"/>
                </a:solidFill>
              </a:rPr>
              <a:t>.”</a:t>
            </a: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Most of my avoidance of alcohol before this last year was a taste thing. I only started drinking once I started grad school and was </a:t>
            </a:r>
            <a:r>
              <a:rPr lang="en-US" sz="2400" dirty="0" smtClean="0">
                <a:solidFill>
                  <a:srgbClr val="002060"/>
                </a:solidFill>
              </a:rPr>
              <a:t>stressed.”</a:t>
            </a: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On a college campus, alcohol is always prevalent. I see alcohol use weekly through my friend group/hearing conversations around campus. I have always been basically against underage drinking and am now finally seeing that the drinking age should be lowered to 18 to make drinking safer. College kids are going to drink alcohol </a:t>
            </a:r>
            <a:r>
              <a:rPr lang="en-US" sz="2400" dirty="0" smtClean="0">
                <a:solidFill>
                  <a:srgbClr val="002060"/>
                </a:solidFill>
              </a:rPr>
              <a:t>anyways.</a:t>
            </a:r>
          </a:p>
          <a:p>
            <a:pPr marL="285750" indent="-285750">
              <a:buFont typeface="Arial" panose="020B0604020202020204" pitchFamily="34" charset="0"/>
              <a:buChar char="•"/>
            </a:pPr>
            <a:r>
              <a:rPr lang="en-US" sz="2400" dirty="0">
                <a:solidFill>
                  <a:srgbClr val="002060"/>
                </a:solidFill>
              </a:rPr>
              <a:t>“Smoking dab pens is HUGE too, just as popular as </a:t>
            </a:r>
            <a:r>
              <a:rPr lang="en-US" sz="2400" dirty="0" err="1">
                <a:solidFill>
                  <a:srgbClr val="002060"/>
                </a:solidFill>
              </a:rPr>
              <a:t>juuls</a:t>
            </a:r>
            <a:r>
              <a:rPr lang="en-US" sz="2400" dirty="0">
                <a:solidFill>
                  <a:srgbClr val="002060"/>
                </a:solidFill>
              </a:rPr>
              <a:t>. I see this in dorm rooms just during the regular day/night, as well as at parties</a:t>
            </a:r>
            <a:r>
              <a:rPr lang="en-US" sz="2400" dirty="0" smtClean="0">
                <a:solidFill>
                  <a:srgbClr val="002060"/>
                </a:solidFill>
              </a:rPr>
              <a:t>.”</a:t>
            </a:r>
            <a:endParaRPr lang="en-US" sz="2400"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1403041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 y="230187"/>
            <a:ext cx="10770249" cy="757745"/>
          </a:xfrm>
        </p:spPr>
        <p:txBody>
          <a:bodyPr>
            <a:noAutofit/>
          </a:bodyPr>
          <a:lstStyle/>
          <a:p>
            <a:pPr algn="ctr"/>
            <a:r>
              <a:rPr lang="en-US" sz="3400" dirty="0" smtClean="0">
                <a:solidFill>
                  <a:srgbClr val="002060"/>
                </a:solidFill>
                <a:effectLst>
                  <a:outerShdw blurRad="38100" dist="38100" dir="2700000" algn="tl">
                    <a:srgbClr val="000000">
                      <a:alpha val="43137"/>
                    </a:srgbClr>
                  </a:outerShdw>
                </a:effectLst>
                <a:latin typeface="+mn-lt"/>
              </a:rPr>
              <a:t>Why Conduct a Social Media Driven Survey of  </a:t>
            </a:r>
            <a:br>
              <a:rPr lang="en-US" sz="3400" dirty="0" smtClean="0">
                <a:solidFill>
                  <a:srgbClr val="002060"/>
                </a:solidFill>
                <a:effectLst>
                  <a:outerShdw blurRad="38100" dist="38100" dir="2700000" algn="tl">
                    <a:srgbClr val="000000">
                      <a:alpha val="43137"/>
                    </a:srgbClr>
                  </a:outerShdw>
                </a:effectLst>
                <a:latin typeface="+mn-lt"/>
              </a:rPr>
            </a:br>
            <a:r>
              <a:rPr lang="en-US" sz="3400" dirty="0" smtClean="0">
                <a:solidFill>
                  <a:srgbClr val="002060"/>
                </a:solidFill>
                <a:effectLst>
                  <a:outerShdw blurRad="38100" dist="38100" dir="2700000" algn="tl">
                    <a:srgbClr val="000000">
                      <a:alpha val="43137"/>
                    </a:srgbClr>
                  </a:outerShdw>
                </a:effectLst>
                <a:latin typeface="+mn-lt"/>
              </a:rPr>
              <a:t>Connecticut’s Young Adults?</a:t>
            </a:r>
            <a:endParaRPr lang="en-US" sz="3400"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589280" y="1294391"/>
            <a:ext cx="10861040" cy="5405119"/>
          </a:xfrm>
        </p:spPr>
        <p:txBody>
          <a:bodyPr>
            <a:normAutofit fontScale="92500" lnSpcReduction="20000"/>
          </a:bodyPr>
          <a:lstStyle/>
          <a:p>
            <a:r>
              <a:rPr lang="en-US" dirty="0" smtClean="0">
                <a:solidFill>
                  <a:srgbClr val="002060"/>
                </a:solidFill>
              </a:rPr>
              <a:t>Young adults are an </a:t>
            </a:r>
            <a:r>
              <a:rPr lang="en-US" b="1" dirty="0" smtClean="0">
                <a:solidFill>
                  <a:srgbClr val="002060"/>
                </a:solidFill>
              </a:rPr>
              <a:t>at risk population</a:t>
            </a:r>
            <a:r>
              <a:rPr lang="en-US" dirty="0" smtClean="0">
                <a:solidFill>
                  <a:srgbClr val="002060"/>
                </a:solidFill>
              </a:rPr>
              <a:t>, for substance misuse and mental health issues;</a:t>
            </a:r>
          </a:p>
          <a:p>
            <a:r>
              <a:rPr lang="en-US" dirty="0" smtClean="0">
                <a:solidFill>
                  <a:srgbClr val="002060"/>
                </a:solidFill>
              </a:rPr>
              <a:t>While federal prevention initiatives have long targeted youth (12-17), prevention and opioid response initiatives have recently </a:t>
            </a:r>
            <a:r>
              <a:rPr lang="en-US" u="sng" dirty="0" smtClean="0">
                <a:solidFill>
                  <a:srgbClr val="002060"/>
                </a:solidFill>
              </a:rPr>
              <a:t>required</a:t>
            </a:r>
            <a:r>
              <a:rPr lang="en-US" dirty="0" smtClean="0">
                <a:solidFill>
                  <a:srgbClr val="002060"/>
                </a:solidFill>
              </a:rPr>
              <a:t> data on 18-25 year olds;</a:t>
            </a:r>
          </a:p>
          <a:p>
            <a:r>
              <a:rPr lang="en-US" dirty="0">
                <a:solidFill>
                  <a:srgbClr val="002060"/>
                </a:solidFill>
              </a:rPr>
              <a:t>future funding federal funding opportunities are likely to target this age </a:t>
            </a:r>
            <a:r>
              <a:rPr lang="en-US" dirty="0" smtClean="0">
                <a:solidFill>
                  <a:srgbClr val="002060"/>
                </a:solidFill>
              </a:rPr>
              <a:t>group</a:t>
            </a:r>
            <a:r>
              <a:rPr lang="en-US" dirty="0">
                <a:solidFill>
                  <a:srgbClr val="002060"/>
                </a:solidFill>
              </a:rPr>
              <a:t> </a:t>
            </a:r>
            <a:r>
              <a:rPr lang="en-US" b="1" dirty="0" smtClean="0">
                <a:solidFill>
                  <a:srgbClr val="002060"/>
                </a:solidFill>
              </a:rPr>
              <a:t>(data </a:t>
            </a:r>
            <a:r>
              <a:rPr lang="en-US" b="1" dirty="0">
                <a:solidFill>
                  <a:srgbClr val="002060"/>
                </a:solidFill>
                <a:sym typeface="Wingdings" panose="05000000000000000000" pitchFamily="2" charset="2"/>
              </a:rPr>
              <a:t></a:t>
            </a:r>
            <a:r>
              <a:rPr lang="en-US" b="1" dirty="0">
                <a:solidFill>
                  <a:srgbClr val="002060"/>
                </a:solidFill>
              </a:rPr>
              <a:t> funding)</a:t>
            </a:r>
            <a:r>
              <a:rPr lang="en-US" dirty="0">
                <a:solidFill>
                  <a:srgbClr val="002060"/>
                </a:solidFill>
              </a:rPr>
              <a:t>;</a:t>
            </a:r>
          </a:p>
          <a:p>
            <a:r>
              <a:rPr lang="en-US" dirty="0" smtClean="0">
                <a:solidFill>
                  <a:srgbClr val="002060"/>
                </a:solidFill>
              </a:rPr>
              <a:t> While there are some available data on college students, and some information on 18-25 available through household surveys, young adults in the community are often under-represented, and not all results are available for this specific age group;</a:t>
            </a:r>
          </a:p>
          <a:p>
            <a:r>
              <a:rPr lang="en-US" dirty="0" smtClean="0">
                <a:solidFill>
                  <a:srgbClr val="002060"/>
                </a:solidFill>
              </a:rPr>
              <a:t>There are no established “best practices” for collecting data from young adults at large;</a:t>
            </a:r>
          </a:p>
          <a:p>
            <a:r>
              <a:rPr lang="en-US" dirty="0" smtClean="0">
                <a:solidFill>
                  <a:srgbClr val="002060"/>
                </a:solidFill>
              </a:rPr>
              <a:t>Traditional survey administration is </a:t>
            </a:r>
            <a:r>
              <a:rPr lang="en-US" b="1" dirty="0" smtClean="0">
                <a:solidFill>
                  <a:srgbClr val="002060"/>
                </a:solidFill>
              </a:rPr>
              <a:t>expensive</a:t>
            </a:r>
            <a:r>
              <a:rPr lang="en-US" dirty="0" smtClean="0">
                <a:solidFill>
                  <a:srgbClr val="002060"/>
                </a:solidFill>
              </a:rPr>
              <a:t>, and young adults not in school are difficult to find and engage;</a:t>
            </a:r>
          </a:p>
          <a:p>
            <a:r>
              <a:rPr lang="en-US" dirty="0" smtClean="0">
                <a:solidFill>
                  <a:srgbClr val="002060"/>
                </a:solidFill>
              </a:rPr>
              <a:t>Social media is utilized by young adults </a:t>
            </a:r>
            <a:r>
              <a:rPr lang="en-US" u="sng" dirty="0" smtClean="0">
                <a:solidFill>
                  <a:srgbClr val="002060"/>
                </a:solidFill>
              </a:rPr>
              <a:t>across</a:t>
            </a:r>
            <a:r>
              <a:rPr lang="en-US" dirty="0" smtClean="0">
                <a:solidFill>
                  <a:srgbClr val="002060"/>
                </a:solidFill>
              </a:rPr>
              <a:t> lifestyles and circumstances.</a:t>
            </a:r>
          </a:p>
          <a:p>
            <a:endParaRPr lang="en-US" dirty="0" smtClean="0">
              <a:solidFill>
                <a:srgbClr val="002060"/>
              </a:solidFill>
            </a:endParaRPr>
          </a:p>
          <a:p>
            <a:endParaRPr lang="en-US" dirty="0" smtClean="0">
              <a:solidFill>
                <a:srgbClr val="002060"/>
              </a:solidFill>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C498F3E6-B2A2-406B-BC31-11B5CF379E26}" type="slidenum">
              <a:rPr lang="en-US" smtClean="0"/>
              <a:t>5</a:t>
            </a:fld>
            <a:endParaRPr lang="en-US"/>
          </a:p>
        </p:txBody>
      </p:sp>
      <p:pic>
        <p:nvPicPr>
          <p:cNvPr id="5" name="Picture 4" descr="CPES logo final 022818"/>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1186809" y="230187"/>
            <a:ext cx="761625" cy="414585"/>
          </a:xfrm>
          <a:prstGeom prst="rect">
            <a:avLst/>
          </a:prstGeom>
          <a:noFill/>
          <a:ln>
            <a:noFill/>
          </a:ln>
        </p:spPr>
      </p:pic>
    </p:spTree>
    <p:extLst>
      <p:ext uri="{BB962C8B-B14F-4D97-AF65-F5344CB8AC3E}">
        <p14:creationId xmlns:p14="http://schemas.microsoft.com/office/powerpoint/2010/main" val="1359369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50</a:t>
            </a:fld>
            <a:endParaRPr lang="en-US"/>
          </a:p>
        </p:txBody>
      </p:sp>
      <p:sp>
        <p:nvSpPr>
          <p:cNvPr id="3" name="Rectangle 2"/>
          <p:cNvSpPr/>
          <p:nvPr/>
        </p:nvSpPr>
        <p:spPr>
          <a:xfrm>
            <a:off x="749300" y="212187"/>
            <a:ext cx="10342008" cy="6186309"/>
          </a:xfrm>
          <a:prstGeom prst="rect">
            <a:avLst/>
          </a:prstGeom>
        </p:spPr>
        <p:txBody>
          <a:bodyPr wrap="square">
            <a:spAutoFit/>
          </a:bodyPr>
          <a:lstStyle/>
          <a:p>
            <a:r>
              <a:rPr lang="en-US" sz="2800" b="1" dirty="0">
                <a:solidFill>
                  <a:srgbClr val="002060"/>
                </a:solidFill>
              </a:rPr>
              <a:t>Young adults report a lack of resources or a need to increase access for mental health and substance </a:t>
            </a:r>
            <a:r>
              <a:rPr lang="en-US" sz="2800" b="1" dirty="0" smtClean="0">
                <a:solidFill>
                  <a:srgbClr val="002060"/>
                </a:solidFill>
              </a:rPr>
              <a:t>use supports:</a:t>
            </a:r>
          </a:p>
          <a:p>
            <a:endParaRPr lang="en-US" sz="2800" b="1" dirty="0">
              <a:solidFill>
                <a:srgbClr val="002060"/>
              </a:solidFill>
            </a:endParaRPr>
          </a:p>
          <a:p>
            <a:pPr marL="285750" indent="-285750">
              <a:buFont typeface="Arial" panose="020B0604020202020204" pitchFamily="34" charset="0"/>
              <a:buChar char="•"/>
            </a:pPr>
            <a:r>
              <a:rPr lang="en-US" sz="2400" dirty="0">
                <a:solidFill>
                  <a:srgbClr val="002060"/>
                </a:solidFill>
              </a:rPr>
              <a:t>“As a graduate student training to be a therapist, we need more funding and access for mental health and substance use, especially on college campuses</a:t>
            </a:r>
            <a:r>
              <a:rPr lang="en-US" sz="2400" dirty="0" smtClean="0">
                <a:solidFill>
                  <a:srgbClr val="002060"/>
                </a:solidFill>
              </a:rPr>
              <a:t>.”</a:t>
            </a:r>
          </a:p>
          <a:p>
            <a:endParaRPr lang="en-US" sz="2400" b="1" dirty="0">
              <a:solidFill>
                <a:srgbClr val="002060"/>
              </a:solidFill>
            </a:endParaRPr>
          </a:p>
          <a:p>
            <a:pPr marL="285750" indent="-285750">
              <a:buFont typeface="Arial" panose="020B0604020202020204" pitchFamily="34" charset="0"/>
              <a:buChar char="•"/>
            </a:pPr>
            <a:r>
              <a:rPr lang="en-US" sz="2400" dirty="0">
                <a:solidFill>
                  <a:srgbClr val="002060"/>
                </a:solidFill>
              </a:rPr>
              <a:t>“There is not nearly enough help and support out there for young adults struggling with mental illness and/or substance abuse, especially on college campuses. College counseling centers do not get adequate funding nor have enough staff to accommodate the students who need help. We need this support—we are at such a vulnerable point in our lives. Rates of mental illness, substance abuse, eating disorders, suicide, etc. are soaring in this age group and they will continue to increase until we have more, easily-accessible resources/services to utilize. I am disappointed by the lack of care for students’ mental health that I have seen from the administration across college campuses</a:t>
            </a:r>
            <a:r>
              <a:rPr lang="en-US" sz="2400" dirty="0" smtClean="0">
                <a:solidFill>
                  <a:srgbClr val="002060"/>
                </a:solidFill>
              </a:rPr>
              <a:t>.”</a:t>
            </a:r>
            <a:endParaRPr lang="en-US" sz="2400" dirty="0"/>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2"/>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4257212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51</a:t>
            </a:fld>
            <a:endParaRPr lang="en-US"/>
          </a:p>
        </p:txBody>
      </p:sp>
      <p:sp>
        <p:nvSpPr>
          <p:cNvPr id="3" name="Rectangle 2"/>
          <p:cNvSpPr/>
          <p:nvPr/>
        </p:nvSpPr>
        <p:spPr>
          <a:xfrm>
            <a:off x="345795" y="170041"/>
            <a:ext cx="11528705" cy="6555641"/>
          </a:xfrm>
          <a:prstGeom prst="rect">
            <a:avLst/>
          </a:prstGeom>
        </p:spPr>
        <p:txBody>
          <a:bodyPr wrap="square">
            <a:spAutoFit/>
          </a:bodyPr>
          <a:lstStyle/>
          <a:p>
            <a:r>
              <a:rPr lang="en-US" sz="2800" b="1" dirty="0" smtClean="0">
                <a:solidFill>
                  <a:srgbClr val="002060"/>
                </a:solidFill>
              </a:rPr>
              <a:t>Some young adults are concerned about stigma on campus, relating to seeking help as well as pressure to use:</a:t>
            </a:r>
          </a:p>
          <a:p>
            <a:endParaRPr lang="en-US" sz="2800" b="1"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“Be </a:t>
            </a:r>
            <a:r>
              <a:rPr lang="en-US" sz="2400" dirty="0">
                <a:solidFill>
                  <a:srgbClr val="002060"/>
                </a:solidFill>
              </a:rPr>
              <a:t>more educated about how ok it is to seek help. School counseling centers are a great place to </a:t>
            </a:r>
            <a:r>
              <a:rPr lang="en-US" sz="2400" dirty="0" smtClean="0">
                <a:solidFill>
                  <a:srgbClr val="002060"/>
                </a:solidFill>
              </a:rPr>
              <a:t>start.”</a:t>
            </a:r>
          </a:p>
          <a:p>
            <a:endParaRPr lang="en-US" sz="2400" dirty="0" smtClean="0">
              <a:solidFill>
                <a:srgbClr val="002060"/>
              </a:solidFill>
            </a:endParaRPr>
          </a:p>
          <a:p>
            <a:pPr marL="285750" indent="-285750">
              <a:buFont typeface="Arial" panose="020B0604020202020204" pitchFamily="34" charset="0"/>
              <a:buChar char="•"/>
            </a:pPr>
            <a:r>
              <a:rPr lang="en-US" sz="2400" dirty="0" smtClean="0">
                <a:solidFill>
                  <a:srgbClr val="002060"/>
                </a:solidFill>
              </a:rPr>
              <a:t>“</a:t>
            </a:r>
            <a:r>
              <a:rPr lang="en-US" sz="2400" dirty="0">
                <a:solidFill>
                  <a:srgbClr val="002060"/>
                </a:solidFill>
              </a:rPr>
              <a:t>I think the college population should be credited with leading the movement against mental health stigma. But this population is also a contributor to substance nonuse stigma (I, and most other non-drinkers I know, face judgment and rejection from same-age peers) and perhaps dangerously normalizes use of other substances</a:t>
            </a:r>
            <a:r>
              <a:rPr lang="en-US" sz="2400" dirty="0" smtClean="0">
                <a:solidFill>
                  <a:srgbClr val="002060"/>
                </a:solidFill>
              </a:rPr>
              <a:t>.”</a:t>
            </a:r>
          </a:p>
          <a:p>
            <a:endParaRPr lang="en-US" sz="2400" dirty="0" smtClean="0">
              <a:solidFill>
                <a:srgbClr val="002060"/>
              </a:solidFill>
            </a:endParaRPr>
          </a:p>
          <a:p>
            <a:pPr marL="285750" indent="-285750">
              <a:buFont typeface="Arial" panose="020B0604020202020204" pitchFamily="34" charset="0"/>
              <a:buChar char="•"/>
            </a:pPr>
            <a:r>
              <a:rPr lang="en-US" sz="2400" dirty="0">
                <a:solidFill>
                  <a:srgbClr val="002060"/>
                </a:solidFill>
              </a:rPr>
              <a:t>“[Stigma] for both substance use and non-use, is also still a significant </a:t>
            </a:r>
            <a:r>
              <a:rPr lang="en-US" sz="2400" dirty="0" smtClean="0">
                <a:solidFill>
                  <a:srgbClr val="002060"/>
                </a:solidFill>
              </a:rPr>
              <a:t>problem.”</a:t>
            </a:r>
          </a:p>
          <a:p>
            <a:endParaRPr lang="en-US" sz="2400" dirty="0">
              <a:solidFill>
                <a:srgbClr val="002060"/>
              </a:solidFill>
            </a:endParaRPr>
          </a:p>
          <a:p>
            <a:pPr marL="285750" indent="-285750">
              <a:buFont typeface="Arial" panose="020B0604020202020204" pitchFamily="34" charset="0"/>
              <a:buChar char="•"/>
            </a:pPr>
            <a:r>
              <a:rPr lang="en-US" sz="2400" dirty="0">
                <a:solidFill>
                  <a:srgbClr val="002060"/>
                </a:solidFill>
              </a:rPr>
              <a:t>“But this [college] population is also a contributor to substance nonuse stigma (I, and most other non-drinkers I know, face judgment and rejection from same-age peers) and perhaps dangerously normalizes use of other substances</a:t>
            </a:r>
            <a:r>
              <a:rPr lang="en-US" sz="2400" dirty="0" smtClean="0">
                <a:solidFill>
                  <a:srgbClr val="002060"/>
                </a:solidFill>
              </a:rPr>
              <a:t>.”</a:t>
            </a:r>
          </a:p>
          <a:p>
            <a:endParaRPr lang="en-US" sz="2400"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2880570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98F3E6-B2A2-406B-BC31-11B5CF379E26}" type="slidenum">
              <a:rPr lang="en-US" smtClean="0"/>
              <a:t>52</a:t>
            </a:fld>
            <a:endParaRPr lang="en-US"/>
          </a:p>
        </p:txBody>
      </p:sp>
      <p:sp>
        <p:nvSpPr>
          <p:cNvPr id="3" name="Rectangle 2"/>
          <p:cNvSpPr/>
          <p:nvPr/>
        </p:nvSpPr>
        <p:spPr>
          <a:xfrm>
            <a:off x="345795" y="170041"/>
            <a:ext cx="11249305" cy="6555641"/>
          </a:xfrm>
          <a:prstGeom prst="rect">
            <a:avLst/>
          </a:prstGeom>
        </p:spPr>
        <p:txBody>
          <a:bodyPr wrap="square">
            <a:spAutoFit/>
          </a:bodyPr>
          <a:lstStyle/>
          <a:p>
            <a:r>
              <a:rPr lang="en-US" sz="2800" b="1" dirty="0" smtClean="0">
                <a:solidFill>
                  <a:srgbClr val="002060"/>
                </a:solidFill>
              </a:rPr>
              <a:t>Young </a:t>
            </a:r>
            <a:r>
              <a:rPr lang="en-US" sz="2800" b="1" dirty="0">
                <a:solidFill>
                  <a:srgbClr val="002060"/>
                </a:solidFill>
              </a:rPr>
              <a:t>adults want their peers to reach out for help. (11</a:t>
            </a:r>
            <a:r>
              <a:rPr lang="en-US" sz="2800" b="1" dirty="0" smtClean="0">
                <a:solidFill>
                  <a:srgbClr val="002060"/>
                </a:solidFill>
              </a:rPr>
              <a:t>)</a:t>
            </a:r>
          </a:p>
          <a:p>
            <a:endParaRPr lang="en-US" sz="2800" dirty="0">
              <a:solidFill>
                <a:srgbClr val="002060"/>
              </a:solidFill>
            </a:endParaRPr>
          </a:p>
          <a:p>
            <a:pPr marL="342900" indent="-342900">
              <a:buFont typeface="Arial" panose="020B0604020202020204" pitchFamily="34" charset="0"/>
              <a:buChar char="•"/>
            </a:pPr>
            <a:r>
              <a:rPr lang="en-US" sz="2800" dirty="0">
                <a:solidFill>
                  <a:srgbClr val="002060"/>
                </a:solidFill>
              </a:rPr>
              <a:t>“I relapsed after having almost 6 months clean from fentanyl because of my mental health issues. I stopped taking my prescribed mental health and substance abuse prevention medication and stopped attending NA/AA meetings and stopped reaching out to my support network which resulted in relapsing on fentanyl. I urge anyone who is in active addiction to reach out for help because it does get better.”</a:t>
            </a:r>
          </a:p>
          <a:p>
            <a:pPr marL="342900" indent="-342900">
              <a:buFont typeface="Arial" panose="020B0604020202020204" pitchFamily="34" charset="0"/>
              <a:buChar char="•"/>
            </a:pPr>
            <a:endParaRPr lang="en-US" sz="2800" dirty="0" smtClean="0">
              <a:solidFill>
                <a:srgbClr val="002060"/>
              </a:solidFill>
            </a:endParaRPr>
          </a:p>
          <a:p>
            <a:pPr marL="342900" indent="-342900">
              <a:buFont typeface="Arial" panose="020B0604020202020204" pitchFamily="34" charset="0"/>
              <a:buChar char="•"/>
            </a:pPr>
            <a:r>
              <a:rPr lang="en-US" sz="2800" dirty="0" smtClean="0">
                <a:solidFill>
                  <a:srgbClr val="002060"/>
                </a:solidFill>
              </a:rPr>
              <a:t>“</a:t>
            </a:r>
            <a:r>
              <a:rPr lang="en-US" sz="2800" dirty="0">
                <a:solidFill>
                  <a:srgbClr val="002060"/>
                </a:solidFill>
              </a:rPr>
              <a:t>If you’re feeling hopeless, terrified, unmotivated- it’s okay! Other people have been there. Other people feel exactly as you do. It’s not something you have to go through alone, and believe me when I say you need to get help. Talk to someone. A parent, a guardian, a friend, a therapist- let them know how you feel</a:t>
            </a:r>
            <a:r>
              <a:rPr lang="en-US" sz="2800" dirty="0" smtClean="0">
                <a:solidFill>
                  <a:srgbClr val="002060"/>
                </a:solidFill>
              </a:rPr>
              <a:t>.“</a:t>
            </a:r>
            <a:endParaRPr lang="en-US" sz="2800" dirty="0">
              <a:solidFill>
                <a:srgbClr val="002060"/>
              </a:solidFill>
            </a:endParaRPr>
          </a:p>
          <a:p>
            <a:endParaRPr lang="en-US" sz="2800" dirty="0">
              <a:solidFill>
                <a:srgbClr val="002060"/>
              </a:solidFill>
            </a:endParaRPr>
          </a:p>
        </p:txBody>
      </p:sp>
      <p:pic>
        <p:nvPicPr>
          <p:cNvPr id="4" name="Picture 3">
            <a:extLst>
              <a:ext uri="{FF2B5EF4-FFF2-40B4-BE49-F238E27FC236}">
                <a16:creationId xmlns:a16="http://schemas.microsoft.com/office/drawing/2014/main" id="{F1092E30-D008-4DB4-AB9B-F7CA48816FBF}"/>
              </a:ext>
            </a:extLst>
          </p:cNvPr>
          <p:cNvPicPr>
            <a:picLocks noChangeAspect="1"/>
          </p:cNvPicPr>
          <p:nvPr/>
        </p:nvPicPr>
        <p:blipFill>
          <a:blip r:embed="rId3"/>
          <a:stretch>
            <a:fillRect/>
          </a:stretch>
        </p:blipFill>
        <p:spPr>
          <a:xfrm>
            <a:off x="11091308" y="137941"/>
            <a:ext cx="929995" cy="495105"/>
          </a:xfrm>
          <a:prstGeom prst="rect">
            <a:avLst/>
          </a:prstGeom>
        </p:spPr>
      </p:pic>
    </p:spTree>
    <p:extLst>
      <p:ext uri="{BB962C8B-B14F-4D97-AF65-F5344CB8AC3E}">
        <p14:creationId xmlns:p14="http://schemas.microsoft.com/office/powerpoint/2010/main" val="2387514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31" y="653143"/>
            <a:ext cx="10436469" cy="5703207"/>
          </a:xfrm>
        </p:spPr>
        <p:txBody>
          <a:bodyPr>
            <a:normAutofit fontScale="90000"/>
          </a:bodyPr>
          <a:lstStyle/>
          <a:p>
            <a:pPr algn="ct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sz="5300" b="1" dirty="0" smtClean="0">
                <a:solidFill>
                  <a:srgbClr val="002060"/>
                </a:solidFill>
                <a:effectLst>
                  <a:outerShdw blurRad="38100" dist="38100" dir="2700000" algn="tl">
                    <a:srgbClr val="000000">
                      <a:alpha val="43137"/>
                    </a:srgbClr>
                  </a:outerShdw>
                </a:effectLst>
              </a:rPr>
              <a:t>Thank </a:t>
            </a:r>
            <a:r>
              <a:rPr lang="en-US" sz="5300" b="1" dirty="0">
                <a:solidFill>
                  <a:srgbClr val="002060"/>
                </a:solidFill>
                <a:effectLst>
                  <a:outerShdw blurRad="38100" dist="38100" dir="2700000" algn="tl">
                    <a:srgbClr val="000000">
                      <a:alpha val="43137"/>
                    </a:srgbClr>
                  </a:outerShdw>
                </a:effectLst>
              </a:rPr>
              <a:t>you</a:t>
            </a:r>
            <a:r>
              <a:rPr lang="en-US" sz="5300" b="1" dirty="0" smtClean="0">
                <a:solidFill>
                  <a:srgbClr val="002060"/>
                </a:solidFill>
                <a:effectLst>
                  <a:outerShdw blurRad="38100" dist="38100" dir="2700000" algn="tl">
                    <a:srgbClr val="000000">
                      <a:alpha val="43137"/>
                    </a:srgbClr>
                  </a:outerShdw>
                </a:effectLst>
              </a:rPr>
              <a:t>!</a:t>
            </a: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For more information, contact Jennifer Sussman: </a:t>
            </a:r>
            <a:r>
              <a:rPr lang="en-US" b="1" dirty="0">
                <a:solidFill>
                  <a:srgbClr val="002060"/>
                </a:solidFill>
                <a:effectLst>
                  <a:outerShdw blurRad="38100" dist="38100" dir="2700000" algn="tl">
                    <a:srgbClr val="000000">
                      <a:alpha val="43137"/>
                    </a:srgbClr>
                  </a:outerShdw>
                </a:effectLst>
                <a:hlinkClick r:id="rId2"/>
              </a:rPr>
              <a:t>sussman@uchc.edu</a:t>
            </a: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sz="3100" b="1" dirty="0">
                <a:solidFill>
                  <a:srgbClr val="002060"/>
                </a:solidFill>
                <a:effectLst>
                  <a:outerShdw blurRad="38100" dist="38100" dir="2700000" algn="tl">
                    <a:srgbClr val="000000">
                      <a:alpha val="43137"/>
                    </a:srgbClr>
                  </a:outerShdw>
                </a:effectLst>
              </a:rPr>
              <a:t>visit the SEOW Prevention Data Portal at </a:t>
            </a:r>
            <a:r>
              <a:rPr lang="en-US" sz="3100" dirty="0">
                <a:effectLst>
                  <a:outerShdw blurRad="38100" dist="38100" dir="2700000" algn="tl">
                    <a:srgbClr val="000000">
                      <a:alpha val="43137"/>
                    </a:srgbClr>
                  </a:outerShdw>
                </a:effectLst>
                <a:hlinkClick r:id="rId3"/>
              </a:rPr>
              <a:t>https://preventionportal.ctdata.org/</a:t>
            </a:r>
            <a:r>
              <a:rPr lang="en-US" sz="3100" dirty="0">
                <a:effectLst>
                  <a:outerShdw blurRad="38100" dist="38100" dir="2700000" algn="tl">
                    <a:srgbClr val="000000">
                      <a:alpha val="43137"/>
                    </a:srgbClr>
                  </a:outerShdw>
                </a:effectLst>
              </a:rPr>
              <a:t> </a:t>
            </a: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endParaRPr lang="en-US" b="1" dirty="0">
              <a:solidFill>
                <a:srgbClr val="00206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C498F3E6-B2A2-406B-BC31-11B5CF379E26}" type="slidenum">
              <a:rPr lang="en-US" smtClean="0"/>
              <a:t>53</a:t>
            </a:fld>
            <a:endParaRPr lang="en-US"/>
          </a:p>
        </p:txBody>
      </p:sp>
      <p:pic>
        <p:nvPicPr>
          <p:cNvPr id="4" name="Picture 3">
            <a:extLst>
              <a:ext uri="{FF2B5EF4-FFF2-40B4-BE49-F238E27FC236}">
                <a16:creationId xmlns:a16="http://schemas.microsoft.com/office/drawing/2014/main" id="{2312A1A4-09EF-4294-A26B-1C7ABC91A200}"/>
              </a:ext>
            </a:extLst>
          </p:cNvPr>
          <p:cNvPicPr>
            <a:picLocks noChangeAspect="1"/>
          </p:cNvPicPr>
          <p:nvPr/>
        </p:nvPicPr>
        <p:blipFill>
          <a:blip r:embed="rId4"/>
          <a:stretch>
            <a:fillRect/>
          </a:stretch>
        </p:blipFill>
        <p:spPr>
          <a:xfrm>
            <a:off x="4601361" y="3624943"/>
            <a:ext cx="2523564" cy="13434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15620" y="386218"/>
            <a:ext cx="927025" cy="778304"/>
          </a:xfrm>
          <a:prstGeom prst="rect">
            <a:avLst/>
          </a:prstGeom>
        </p:spPr>
      </p:pic>
      <p:pic>
        <p:nvPicPr>
          <p:cNvPr id="6" name="Picture 5"/>
          <p:cNvPicPr>
            <a:picLocks noChangeAspect="1"/>
          </p:cNvPicPr>
          <p:nvPr/>
        </p:nvPicPr>
        <p:blipFill>
          <a:blip r:embed="rId6"/>
          <a:stretch>
            <a:fillRect/>
          </a:stretch>
        </p:blipFill>
        <p:spPr>
          <a:xfrm>
            <a:off x="10219116" y="387972"/>
            <a:ext cx="1453454" cy="559021"/>
          </a:xfrm>
          <a:prstGeom prst="rect">
            <a:avLst/>
          </a:prstGeom>
        </p:spPr>
      </p:pic>
    </p:spTree>
    <p:extLst>
      <p:ext uri="{BB962C8B-B14F-4D97-AF65-F5344CB8AC3E}">
        <p14:creationId xmlns:p14="http://schemas.microsoft.com/office/powerpoint/2010/main" val="16968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613"/>
            <a:ext cx="10257356" cy="622571"/>
          </a:xfrm>
        </p:spPr>
        <p:txBody>
          <a:bodyPr>
            <a:noAutofit/>
          </a:bodyPr>
          <a:lstStyle/>
          <a:p>
            <a:pPr algn="ctr"/>
            <a:r>
              <a:rPr lang="en-US" sz="3600" dirty="0" smtClean="0">
                <a:solidFill>
                  <a:srgbClr val="002060"/>
                </a:solidFill>
                <a:effectLst>
                  <a:outerShdw blurRad="38100" dist="38100" dir="2700000" algn="tl">
                    <a:srgbClr val="000000">
                      <a:alpha val="43137"/>
                    </a:srgbClr>
                  </a:outerShdw>
                </a:effectLst>
                <a:latin typeface="+mn-lt"/>
              </a:rPr>
              <a:t>Aims of the </a:t>
            </a:r>
            <a:r>
              <a:rPr lang="en-US" sz="3600" i="1" dirty="0" smtClean="0">
                <a:solidFill>
                  <a:srgbClr val="002060"/>
                </a:solidFill>
                <a:effectLst>
                  <a:outerShdw blurRad="38100" dist="38100" dir="2700000" algn="tl">
                    <a:srgbClr val="000000">
                      <a:alpha val="43137"/>
                    </a:srgbClr>
                  </a:outerShdw>
                </a:effectLst>
                <a:latin typeface="+mn-lt"/>
              </a:rPr>
              <a:t>Young Adults Statewide </a:t>
            </a:r>
            <a:r>
              <a:rPr lang="en-US" sz="3600" dirty="0" smtClean="0">
                <a:solidFill>
                  <a:srgbClr val="002060"/>
                </a:solidFill>
                <a:effectLst>
                  <a:outerShdw blurRad="38100" dist="38100" dir="2700000" algn="tl">
                    <a:srgbClr val="000000">
                      <a:alpha val="43137"/>
                    </a:srgbClr>
                  </a:outerShdw>
                </a:effectLst>
                <a:latin typeface="+mn-lt"/>
              </a:rPr>
              <a:t>Survey</a:t>
            </a:r>
            <a:endParaRPr lang="en-US" sz="3600"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1143000"/>
            <a:ext cx="10515600" cy="5033963"/>
          </a:xfrm>
        </p:spPr>
        <p:txBody>
          <a:bodyPr>
            <a:normAutofit fontScale="92500"/>
          </a:bodyPr>
          <a:lstStyle/>
          <a:p>
            <a:r>
              <a:rPr lang="en-US" dirty="0" smtClean="0">
                <a:solidFill>
                  <a:srgbClr val="002060"/>
                </a:solidFill>
              </a:rPr>
              <a:t>Explore the feasibility of a social marketing driven survey of young adults in Connecticut, with outreach and support from DMHAS’ prevention partners;</a:t>
            </a:r>
          </a:p>
          <a:p>
            <a:r>
              <a:rPr lang="en-US" dirty="0" smtClean="0">
                <a:solidFill>
                  <a:srgbClr val="002060"/>
                </a:solidFill>
              </a:rPr>
              <a:t> Successfully collect reliable, representative data, across demographic characteristics and lifestyles, from 3,000 - 4,000 of CT’s young adults;</a:t>
            </a:r>
          </a:p>
          <a:p>
            <a:r>
              <a:rPr lang="en-US" dirty="0" smtClean="0">
                <a:solidFill>
                  <a:srgbClr val="002060"/>
                </a:solidFill>
              </a:rPr>
              <a:t>Provide respondents who need them with information on behavioral health and crisis intervention resources through the survey tool;</a:t>
            </a:r>
          </a:p>
          <a:p>
            <a:r>
              <a:rPr lang="en-US" dirty="0" smtClean="0">
                <a:solidFill>
                  <a:srgbClr val="002060"/>
                </a:solidFill>
              </a:rPr>
              <a:t>Disseminate results to CT’s young adults and key stakeholders, using the same social media pathways utilized for outreach and recruitment;</a:t>
            </a:r>
          </a:p>
          <a:p>
            <a:r>
              <a:rPr lang="en-US" dirty="0" smtClean="0">
                <a:solidFill>
                  <a:srgbClr val="002060"/>
                </a:solidFill>
              </a:rPr>
              <a:t>Use the survey results in concert with existing data resources to gain insight into young adult behavioral health experiences and behaviors;</a:t>
            </a:r>
          </a:p>
          <a:p>
            <a:r>
              <a:rPr lang="en-US" dirty="0" smtClean="0">
                <a:solidFill>
                  <a:srgbClr val="002060"/>
                </a:solidFill>
              </a:rPr>
              <a:t>Document and share our efforts and lessons learned, so that surveys like this can be replicated in the future.</a:t>
            </a:r>
          </a:p>
          <a:p>
            <a:endParaRPr lang="en-US" dirty="0" smtClean="0"/>
          </a:p>
          <a:p>
            <a:endParaRPr lang="en-US" dirty="0" smtClean="0"/>
          </a:p>
          <a:p>
            <a:endParaRPr lang="en-US" dirty="0" smtClean="0"/>
          </a:p>
          <a:p>
            <a:endParaRPr lang="en-US" dirty="0"/>
          </a:p>
        </p:txBody>
      </p:sp>
      <p:pic>
        <p:nvPicPr>
          <p:cNvPr id="4" name="Picture 3" descr="CPES logo final 02281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95556" y="102880"/>
            <a:ext cx="963527" cy="524489"/>
          </a:xfrm>
          <a:prstGeom prst="rect">
            <a:avLst/>
          </a:prstGeom>
          <a:noFill/>
          <a:ln>
            <a:noFill/>
          </a:ln>
        </p:spPr>
      </p:pic>
    </p:spTree>
    <p:extLst>
      <p:ext uri="{BB962C8B-B14F-4D97-AF65-F5344CB8AC3E}">
        <p14:creationId xmlns:p14="http://schemas.microsoft.com/office/powerpoint/2010/main" val="100629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85070" y="152539"/>
            <a:ext cx="10490359" cy="6559546"/>
          </a:xfrm>
          <a:prstGeom prst="rect">
            <a:avLst/>
          </a:prstGeom>
          <a:noFill/>
          <a:ln>
            <a:solidFill>
              <a:srgbClr val="002060"/>
            </a:solidFill>
          </a:ln>
          <a:effectLst>
            <a:outerShdw blurRad="228600" dist="38100" dir="18900000" algn="bl" rotWithShape="0">
              <a:prstClr val="black">
                <a:alpha val="40000"/>
              </a:prstClr>
            </a:outerShdw>
          </a:effectLst>
        </p:spPr>
      </p:pic>
      <p:pic>
        <p:nvPicPr>
          <p:cNvPr id="6" name="Picture 5"/>
          <p:cNvPicPr>
            <a:picLocks noChangeAspect="1"/>
          </p:cNvPicPr>
          <p:nvPr/>
        </p:nvPicPr>
        <p:blipFill>
          <a:blip r:embed="rId3"/>
          <a:stretch>
            <a:fillRect/>
          </a:stretch>
        </p:blipFill>
        <p:spPr>
          <a:xfrm>
            <a:off x="8033158" y="2330092"/>
            <a:ext cx="2791361" cy="1648784"/>
          </a:xfrm>
          <a:prstGeom prst="rect">
            <a:avLst/>
          </a:prstGeom>
          <a:noFill/>
          <a:effectLst>
            <a:softEdge rad="127000"/>
          </a:effectLst>
        </p:spPr>
      </p:pic>
    </p:spTree>
    <p:extLst>
      <p:ext uri="{BB962C8B-B14F-4D97-AF65-F5344CB8AC3E}">
        <p14:creationId xmlns:p14="http://schemas.microsoft.com/office/powerpoint/2010/main" val="380270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62"/>
            <a:ext cx="9959502" cy="403995"/>
          </a:xfrm>
        </p:spPr>
        <p:txBody>
          <a:bodyPr>
            <a:normAutofit fontScale="90000"/>
          </a:bodyPr>
          <a:lstStyle/>
          <a:p>
            <a:pPr algn="ctr"/>
            <a:r>
              <a:rPr lang="en-US" sz="3600" dirty="0">
                <a:solidFill>
                  <a:srgbClr val="002060"/>
                </a:solidFill>
                <a:effectLst>
                  <a:outerShdw blurRad="38100" dist="38100" dir="2700000" algn="tl">
                    <a:srgbClr val="000000">
                      <a:alpha val="43137"/>
                    </a:srgbClr>
                  </a:outerShdw>
                </a:effectLst>
                <a:latin typeface="+mn-lt"/>
              </a:rPr>
              <a:t>COVID Questions Added to the YASS April 10, 2020</a:t>
            </a:r>
          </a:p>
        </p:txBody>
      </p:sp>
      <p:sp>
        <p:nvSpPr>
          <p:cNvPr id="3" name="Content Placeholder 2"/>
          <p:cNvSpPr>
            <a:spLocks noGrp="1"/>
          </p:cNvSpPr>
          <p:nvPr>
            <p:ph sz="half" idx="1"/>
          </p:nvPr>
        </p:nvSpPr>
        <p:spPr>
          <a:xfrm>
            <a:off x="386080" y="702645"/>
            <a:ext cx="5258046" cy="5840395"/>
          </a:xfrm>
          <a:solidFill>
            <a:schemeClr val="accent4">
              <a:lumMod val="40000"/>
              <a:lumOff val="60000"/>
            </a:schemeClr>
          </a:solidFill>
          <a:effectLst>
            <a:outerShdw blurRad="50800" dist="38100" dir="18900000" algn="bl" rotWithShape="0">
              <a:prstClr val="black">
                <a:alpha val="40000"/>
              </a:prstClr>
            </a:outerShdw>
          </a:effectLst>
        </p:spPr>
        <p:txBody>
          <a:bodyPr>
            <a:normAutofit fontScale="47500" lnSpcReduction="20000"/>
          </a:bodyPr>
          <a:lstStyle/>
          <a:p>
            <a:pPr marL="0" indent="0">
              <a:buNone/>
            </a:pPr>
            <a:r>
              <a:rPr lang="en-US" sz="4600" b="1" i="1" dirty="0" smtClean="0">
                <a:solidFill>
                  <a:srgbClr val="002060"/>
                </a:solidFill>
              </a:rPr>
              <a:t>In what ways has the COVID-19 pandemic affected your health and behaviors? </a:t>
            </a:r>
          </a:p>
          <a:p>
            <a:r>
              <a:rPr lang="en-US" sz="4400" dirty="0" smtClean="0">
                <a:solidFill>
                  <a:srgbClr val="002060"/>
                </a:solidFill>
              </a:rPr>
              <a:t>5 point Likert scale (large increase –large decrease)</a:t>
            </a:r>
          </a:p>
          <a:p>
            <a:r>
              <a:rPr lang="en-US" sz="4400" dirty="0" smtClean="0">
                <a:solidFill>
                  <a:srgbClr val="002060"/>
                </a:solidFill>
              </a:rPr>
              <a:t>18 elements assessed, across 10 domains:</a:t>
            </a:r>
            <a:endParaRPr lang="en-US" sz="4400" dirty="0">
              <a:solidFill>
                <a:srgbClr val="002060"/>
              </a:solidFill>
            </a:endParaRPr>
          </a:p>
          <a:p>
            <a:pPr lvl="1">
              <a:lnSpc>
                <a:spcPct val="120000"/>
              </a:lnSpc>
              <a:spcBef>
                <a:spcPts val="600"/>
              </a:spcBef>
              <a:buFont typeface="Wingdings" panose="05000000000000000000" pitchFamily="2" charset="2"/>
              <a:buChar char="ü"/>
            </a:pPr>
            <a:r>
              <a:rPr lang="en-US" sz="4200" dirty="0" smtClean="0">
                <a:solidFill>
                  <a:srgbClr val="002060"/>
                </a:solidFill>
              </a:rPr>
              <a:t>Emotional well-being</a:t>
            </a:r>
          </a:p>
          <a:p>
            <a:pPr lvl="1">
              <a:lnSpc>
                <a:spcPct val="120000"/>
              </a:lnSpc>
              <a:spcBef>
                <a:spcPts val="600"/>
              </a:spcBef>
              <a:buFont typeface="Wingdings" panose="05000000000000000000" pitchFamily="2" charset="2"/>
              <a:buChar char="ü"/>
            </a:pPr>
            <a:r>
              <a:rPr lang="en-US" sz="4200" dirty="0" smtClean="0">
                <a:solidFill>
                  <a:srgbClr val="002060"/>
                </a:solidFill>
              </a:rPr>
              <a:t>Social Connectedness</a:t>
            </a:r>
          </a:p>
          <a:p>
            <a:pPr lvl="1">
              <a:lnSpc>
                <a:spcPct val="120000"/>
              </a:lnSpc>
              <a:spcBef>
                <a:spcPts val="600"/>
              </a:spcBef>
              <a:buFont typeface="Wingdings" panose="05000000000000000000" pitchFamily="2" charset="2"/>
              <a:buChar char="ü"/>
            </a:pPr>
            <a:r>
              <a:rPr lang="en-US" sz="4200" dirty="0" smtClean="0">
                <a:solidFill>
                  <a:srgbClr val="002060"/>
                </a:solidFill>
              </a:rPr>
              <a:t>Substance use/Gaming/Gambling</a:t>
            </a:r>
          </a:p>
          <a:p>
            <a:pPr lvl="1">
              <a:lnSpc>
                <a:spcPct val="120000"/>
              </a:lnSpc>
              <a:spcBef>
                <a:spcPts val="600"/>
              </a:spcBef>
              <a:buFont typeface="Wingdings" panose="05000000000000000000" pitchFamily="2" charset="2"/>
              <a:buChar char="ü"/>
            </a:pPr>
            <a:r>
              <a:rPr lang="en-US" sz="4200" dirty="0" smtClean="0">
                <a:solidFill>
                  <a:srgbClr val="002060"/>
                </a:solidFill>
              </a:rPr>
              <a:t>Boredom/Isolation</a:t>
            </a:r>
            <a:endParaRPr lang="en-US" sz="4200" dirty="0">
              <a:solidFill>
                <a:srgbClr val="002060"/>
              </a:solidFill>
            </a:endParaRPr>
          </a:p>
          <a:p>
            <a:pPr lvl="1">
              <a:lnSpc>
                <a:spcPct val="120000"/>
              </a:lnSpc>
              <a:spcBef>
                <a:spcPts val="600"/>
              </a:spcBef>
              <a:buFont typeface="Wingdings" panose="05000000000000000000" pitchFamily="2" charset="2"/>
              <a:buChar char="ü"/>
            </a:pPr>
            <a:r>
              <a:rPr lang="en-US" sz="4200" dirty="0" smtClean="0">
                <a:solidFill>
                  <a:srgbClr val="002060"/>
                </a:solidFill>
              </a:rPr>
              <a:t>Mental focus/Motivation</a:t>
            </a:r>
          </a:p>
          <a:p>
            <a:pPr lvl="1">
              <a:lnSpc>
                <a:spcPct val="120000"/>
              </a:lnSpc>
              <a:spcBef>
                <a:spcPts val="600"/>
              </a:spcBef>
              <a:buFont typeface="Wingdings" panose="05000000000000000000" pitchFamily="2" charset="2"/>
              <a:buChar char="ü"/>
            </a:pPr>
            <a:r>
              <a:rPr lang="en-US" sz="4200" dirty="0" smtClean="0">
                <a:solidFill>
                  <a:srgbClr val="002060"/>
                </a:solidFill>
              </a:rPr>
              <a:t>Physical activity/health</a:t>
            </a:r>
          </a:p>
          <a:p>
            <a:pPr lvl="1">
              <a:lnSpc>
                <a:spcPct val="120000"/>
              </a:lnSpc>
              <a:spcBef>
                <a:spcPts val="600"/>
              </a:spcBef>
              <a:buFont typeface="Wingdings" panose="05000000000000000000" pitchFamily="2" charset="2"/>
              <a:buChar char="ü"/>
            </a:pPr>
            <a:r>
              <a:rPr lang="en-US" sz="4200" dirty="0" smtClean="0">
                <a:solidFill>
                  <a:srgbClr val="002060"/>
                </a:solidFill>
              </a:rPr>
              <a:t>Interpersonal/family conflict</a:t>
            </a:r>
          </a:p>
          <a:p>
            <a:pPr lvl="1">
              <a:lnSpc>
                <a:spcPct val="120000"/>
              </a:lnSpc>
              <a:spcBef>
                <a:spcPts val="600"/>
              </a:spcBef>
              <a:buFont typeface="Wingdings" panose="05000000000000000000" pitchFamily="2" charset="2"/>
              <a:buChar char="ü"/>
            </a:pPr>
            <a:r>
              <a:rPr lang="en-US" sz="4200" dirty="0" smtClean="0">
                <a:solidFill>
                  <a:srgbClr val="002060"/>
                </a:solidFill>
              </a:rPr>
              <a:t>Access to necessities</a:t>
            </a:r>
          </a:p>
          <a:p>
            <a:pPr lvl="1">
              <a:lnSpc>
                <a:spcPct val="120000"/>
              </a:lnSpc>
              <a:spcBef>
                <a:spcPts val="600"/>
              </a:spcBef>
              <a:buFont typeface="Wingdings" panose="05000000000000000000" pitchFamily="2" charset="2"/>
              <a:buChar char="ü"/>
            </a:pPr>
            <a:r>
              <a:rPr lang="en-US" sz="4200" dirty="0" smtClean="0">
                <a:solidFill>
                  <a:srgbClr val="002060"/>
                </a:solidFill>
              </a:rPr>
              <a:t>Financial security</a:t>
            </a:r>
          </a:p>
          <a:p>
            <a:pPr lvl="1">
              <a:lnSpc>
                <a:spcPct val="120000"/>
              </a:lnSpc>
              <a:spcBef>
                <a:spcPts val="600"/>
              </a:spcBef>
              <a:buFont typeface="Wingdings" panose="05000000000000000000" pitchFamily="2" charset="2"/>
              <a:buChar char="ü"/>
            </a:pPr>
            <a:r>
              <a:rPr lang="en-US" sz="4200" dirty="0" smtClean="0">
                <a:solidFill>
                  <a:srgbClr val="002060"/>
                </a:solidFill>
              </a:rPr>
              <a:t>Other</a:t>
            </a:r>
          </a:p>
          <a:p>
            <a:pPr>
              <a:buFont typeface="Wingdings" panose="05000000000000000000" pitchFamily="2" charset="2"/>
              <a:buChar char="q"/>
            </a:pPr>
            <a:endParaRPr lang="en-US" sz="2600" dirty="0" smtClean="0">
              <a:solidFill>
                <a:srgbClr val="002060"/>
              </a:solidFill>
            </a:endParaRPr>
          </a:p>
          <a:p>
            <a:pPr>
              <a:buFont typeface="Wingdings" panose="05000000000000000000" pitchFamily="2" charset="2"/>
              <a:buChar char="q"/>
            </a:pPr>
            <a:endParaRPr lang="en-US" sz="2400" dirty="0" smtClean="0">
              <a:solidFill>
                <a:srgbClr val="002060"/>
              </a:solidFill>
            </a:endParaRPr>
          </a:p>
          <a:p>
            <a:pPr>
              <a:buFont typeface="Wingdings" panose="05000000000000000000" pitchFamily="2" charset="2"/>
              <a:buChar char="q"/>
            </a:pPr>
            <a:endParaRPr lang="en-US" sz="2400" dirty="0" smtClean="0">
              <a:solidFill>
                <a:srgbClr val="002060"/>
              </a:solidFill>
            </a:endParaRPr>
          </a:p>
          <a:p>
            <a:pPr>
              <a:buFont typeface="Wingdings" panose="05000000000000000000" pitchFamily="2" charset="2"/>
              <a:buChar char="q"/>
            </a:pPr>
            <a:endParaRPr lang="en-US" sz="2400" dirty="0">
              <a:solidFill>
                <a:srgbClr val="002060"/>
              </a:solidFill>
            </a:endParaRPr>
          </a:p>
        </p:txBody>
      </p:sp>
      <p:sp>
        <p:nvSpPr>
          <p:cNvPr id="4" name="Content Placeholder 3"/>
          <p:cNvSpPr>
            <a:spLocks noGrp="1"/>
          </p:cNvSpPr>
          <p:nvPr>
            <p:ph sz="half" idx="2"/>
          </p:nvPr>
        </p:nvSpPr>
        <p:spPr>
          <a:xfrm>
            <a:off x="6014720" y="702643"/>
            <a:ext cx="5663954" cy="5840397"/>
          </a:xfrm>
          <a:solidFill>
            <a:schemeClr val="accent6">
              <a:lumMod val="40000"/>
              <a:lumOff val="60000"/>
            </a:schemeClr>
          </a:solidFill>
          <a:effectLst>
            <a:outerShdw blurRad="50800" dist="38100" dir="18900000" algn="bl" rotWithShape="0">
              <a:srgbClr val="002060">
                <a:alpha val="40000"/>
              </a:srgbClr>
            </a:outerShdw>
          </a:effectLst>
        </p:spPr>
        <p:txBody>
          <a:bodyPr>
            <a:noAutofit/>
          </a:bodyPr>
          <a:lstStyle/>
          <a:p>
            <a:pPr marL="0" indent="0">
              <a:buNone/>
            </a:pPr>
            <a:r>
              <a:rPr lang="en-US" sz="2200" b="1" i="1" dirty="0" smtClean="0">
                <a:solidFill>
                  <a:srgbClr val="002060"/>
                </a:solidFill>
              </a:rPr>
              <a:t>How important have the following been for you in coping with the effects of the COVID-19 pandemic?</a:t>
            </a:r>
          </a:p>
          <a:p>
            <a:r>
              <a:rPr lang="en-US" sz="2100" dirty="0" smtClean="0">
                <a:solidFill>
                  <a:srgbClr val="002060"/>
                </a:solidFill>
              </a:rPr>
              <a:t>5 point Likert scale  </a:t>
            </a:r>
            <a:r>
              <a:rPr lang="en-US" sz="2100" dirty="0">
                <a:solidFill>
                  <a:srgbClr val="002060"/>
                </a:solidFill>
              </a:rPr>
              <a:t> </a:t>
            </a:r>
            <a:r>
              <a:rPr lang="en-US" sz="2100" dirty="0" smtClean="0">
                <a:solidFill>
                  <a:srgbClr val="002060"/>
                </a:solidFill>
              </a:rPr>
              <a:t>                                             (not important – very important, and N/A)</a:t>
            </a:r>
          </a:p>
          <a:p>
            <a:r>
              <a:rPr lang="en-US" sz="2100" dirty="0" smtClean="0">
                <a:solidFill>
                  <a:srgbClr val="002060"/>
                </a:solidFill>
              </a:rPr>
              <a:t>18 behaviors assessed, across 9 domains:</a:t>
            </a:r>
          </a:p>
          <a:p>
            <a:pPr lvl="1">
              <a:lnSpc>
                <a:spcPct val="100000"/>
              </a:lnSpc>
              <a:spcBef>
                <a:spcPts val="600"/>
              </a:spcBef>
              <a:buFont typeface="Wingdings" panose="05000000000000000000" pitchFamily="2" charset="2"/>
              <a:buChar char="ü"/>
            </a:pPr>
            <a:r>
              <a:rPr lang="en-US" sz="2000" dirty="0" smtClean="0">
                <a:solidFill>
                  <a:srgbClr val="002060"/>
                </a:solidFill>
              </a:rPr>
              <a:t>Focus on routine/school/work</a:t>
            </a:r>
          </a:p>
          <a:p>
            <a:pPr lvl="1">
              <a:lnSpc>
                <a:spcPct val="100000"/>
              </a:lnSpc>
              <a:spcBef>
                <a:spcPts val="600"/>
              </a:spcBef>
              <a:buFont typeface="Wingdings" panose="05000000000000000000" pitchFamily="2" charset="2"/>
              <a:buChar char="ü"/>
            </a:pPr>
            <a:r>
              <a:rPr lang="en-US" sz="2000" dirty="0" smtClean="0">
                <a:solidFill>
                  <a:srgbClr val="002060"/>
                </a:solidFill>
              </a:rPr>
              <a:t>Shift to technology (social, school, work, telehealth)</a:t>
            </a:r>
          </a:p>
          <a:p>
            <a:pPr lvl="1">
              <a:lnSpc>
                <a:spcPct val="100000"/>
              </a:lnSpc>
              <a:spcBef>
                <a:spcPts val="600"/>
              </a:spcBef>
              <a:buFont typeface="Wingdings" panose="05000000000000000000" pitchFamily="2" charset="2"/>
              <a:buChar char="ü"/>
            </a:pPr>
            <a:r>
              <a:rPr lang="en-US" sz="2000" dirty="0" smtClean="0">
                <a:solidFill>
                  <a:srgbClr val="002060"/>
                </a:solidFill>
              </a:rPr>
              <a:t>Isolation (limiting social, information)</a:t>
            </a:r>
          </a:p>
          <a:p>
            <a:pPr lvl="1">
              <a:lnSpc>
                <a:spcPct val="100000"/>
              </a:lnSpc>
              <a:spcBef>
                <a:spcPts val="600"/>
              </a:spcBef>
              <a:buFont typeface="Wingdings" panose="05000000000000000000" pitchFamily="2" charset="2"/>
              <a:buChar char="ü"/>
            </a:pPr>
            <a:r>
              <a:rPr lang="en-US" sz="2000" dirty="0" smtClean="0">
                <a:solidFill>
                  <a:srgbClr val="002060"/>
                </a:solidFill>
              </a:rPr>
              <a:t>Accessing information (news, social media)</a:t>
            </a:r>
          </a:p>
          <a:p>
            <a:pPr lvl="1">
              <a:lnSpc>
                <a:spcPct val="100000"/>
              </a:lnSpc>
              <a:spcBef>
                <a:spcPts val="600"/>
              </a:spcBef>
              <a:buFont typeface="Wingdings" panose="05000000000000000000" pitchFamily="2" charset="2"/>
              <a:buChar char="ü"/>
            </a:pPr>
            <a:r>
              <a:rPr lang="en-US" sz="2000" dirty="0" smtClean="0">
                <a:solidFill>
                  <a:srgbClr val="002060"/>
                </a:solidFill>
              </a:rPr>
              <a:t>Substance use</a:t>
            </a:r>
          </a:p>
          <a:p>
            <a:pPr lvl="1">
              <a:lnSpc>
                <a:spcPct val="100000"/>
              </a:lnSpc>
              <a:spcBef>
                <a:spcPts val="600"/>
              </a:spcBef>
              <a:buFont typeface="Wingdings" panose="05000000000000000000" pitchFamily="2" charset="2"/>
              <a:buChar char="ü"/>
            </a:pPr>
            <a:r>
              <a:rPr lang="en-US" sz="2000" dirty="0" smtClean="0">
                <a:solidFill>
                  <a:srgbClr val="002060"/>
                </a:solidFill>
              </a:rPr>
              <a:t>Creative pursuits (cooking, art)</a:t>
            </a:r>
          </a:p>
          <a:p>
            <a:pPr lvl="1">
              <a:lnSpc>
                <a:spcPct val="100000"/>
              </a:lnSpc>
              <a:spcBef>
                <a:spcPts val="600"/>
              </a:spcBef>
              <a:buFont typeface="Wingdings" panose="05000000000000000000" pitchFamily="2" charset="2"/>
              <a:buChar char="ü"/>
            </a:pPr>
            <a:r>
              <a:rPr lang="en-US" sz="2000" dirty="0" smtClean="0">
                <a:solidFill>
                  <a:srgbClr val="002060"/>
                </a:solidFill>
              </a:rPr>
              <a:t>Home improvement (cleaning, projects)</a:t>
            </a:r>
          </a:p>
          <a:p>
            <a:pPr lvl="1">
              <a:lnSpc>
                <a:spcPct val="100000"/>
              </a:lnSpc>
              <a:spcBef>
                <a:spcPts val="600"/>
              </a:spcBef>
              <a:buFont typeface="Wingdings" panose="05000000000000000000" pitchFamily="2" charset="2"/>
              <a:buChar char="ü"/>
            </a:pPr>
            <a:r>
              <a:rPr lang="en-US" sz="2000" dirty="0" smtClean="0">
                <a:solidFill>
                  <a:srgbClr val="002060"/>
                </a:solidFill>
              </a:rPr>
              <a:t>Health improvement (exercise, meditation)</a:t>
            </a:r>
          </a:p>
          <a:p>
            <a:pPr lvl="1">
              <a:lnSpc>
                <a:spcPct val="100000"/>
              </a:lnSpc>
              <a:spcBef>
                <a:spcPts val="600"/>
              </a:spcBef>
              <a:buFont typeface="Wingdings" panose="05000000000000000000" pitchFamily="2" charset="2"/>
              <a:buChar char="ü"/>
            </a:pPr>
            <a:r>
              <a:rPr lang="en-US" sz="2000" dirty="0" smtClean="0">
                <a:solidFill>
                  <a:srgbClr val="002060"/>
                </a:solidFill>
              </a:rPr>
              <a:t>Other</a:t>
            </a:r>
          </a:p>
          <a:p>
            <a:pPr>
              <a:buFont typeface="Wingdings" panose="05000000000000000000" pitchFamily="2" charset="2"/>
              <a:buChar char="ü"/>
            </a:pPr>
            <a:endParaRPr lang="en-US" sz="2200" dirty="0" smtClean="0">
              <a:solidFill>
                <a:srgbClr val="002060"/>
              </a:solidFill>
            </a:endParaRPr>
          </a:p>
          <a:p>
            <a:endParaRPr lang="en-US" sz="2200" dirty="0">
              <a:solidFill>
                <a:srgbClr val="002060"/>
              </a:solidFill>
            </a:endParaRPr>
          </a:p>
        </p:txBody>
      </p:sp>
      <p:sp>
        <p:nvSpPr>
          <p:cNvPr id="5" name="Slide Number Placeholder 4"/>
          <p:cNvSpPr>
            <a:spLocks noGrp="1"/>
          </p:cNvSpPr>
          <p:nvPr>
            <p:ph type="sldNum" sz="quarter" idx="12"/>
          </p:nvPr>
        </p:nvSpPr>
        <p:spPr/>
        <p:txBody>
          <a:bodyPr/>
          <a:lstStyle/>
          <a:p>
            <a:fld id="{C498F3E6-B2A2-406B-BC31-11B5CF379E26}" type="slidenum">
              <a:rPr lang="en-US" smtClean="0"/>
              <a:t>8</a:t>
            </a:fld>
            <a:endParaRPr lang="en-US"/>
          </a:p>
        </p:txBody>
      </p:sp>
      <p:pic>
        <p:nvPicPr>
          <p:cNvPr id="6" name="Picture 5" descr="CPES logo final 022818"/>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1307590" y="119262"/>
            <a:ext cx="742170" cy="403995"/>
          </a:xfrm>
          <a:prstGeom prst="rect">
            <a:avLst/>
          </a:prstGeom>
          <a:noFill/>
          <a:ln>
            <a:noFill/>
          </a:ln>
        </p:spPr>
      </p:pic>
    </p:spTree>
    <p:extLst>
      <p:ext uri="{BB962C8B-B14F-4D97-AF65-F5344CB8AC3E}">
        <p14:creationId xmlns:p14="http://schemas.microsoft.com/office/powerpoint/2010/main" val="58232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24" y="56707"/>
            <a:ext cx="10515600" cy="817123"/>
          </a:xfrm>
        </p:spPr>
        <p:txBody>
          <a:bodyPr>
            <a:normAutofit/>
          </a:bodyPr>
          <a:lstStyle/>
          <a:p>
            <a:pPr algn="ctr"/>
            <a:r>
              <a:rPr lang="en-US" sz="3600" dirty="0" smtClean="0">
                <a:solidFill>
                  <a:srgbClr val="002060"/>
                </a:solidFill>
                <a:effectLst>
                  <a:outerShdw blurRad="38100" dist="38100" dir="2700000" algn="tl">
                    <a:srgbClr val="000000">
                      <a:alpha val="43137"/>
                    </a:srgbClr>
                  </a:outerShdw>
                </a:effectLst>
                <a:latin typeface="+mn-lt"/>
              </a:rPr>
              <a:t>Young Adults and COVID-19</a:t>
            </a:r>
            <a:endParaRPr lang="en-US" sz="3600" dirty="0">
              <a:solidFill>
                <a:srgbClr val="002060"/>
              </a:solidFill>
              <a:effectLst>
                <a:outerShdw blurRad="38100" dist="38100" dir="2700000" algn="tl">
                  <a:srgbClr val="000000">
                    <a:alpha val="43137"/>
                  </a:srgbClr>
                </a:outerShdw>
              </a:effectLst>
              <a:latin typeface="+mn-l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551483029"/>
              </p:ext>
            </p:extLst>
          </p:nvPr>
        </p:nvGraphicFramePr>
        <p:xfrm>
          <a:off x="565824" y="812835"/>
          <a:ext cx="7469220" cy="4708189"/>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8307420" y="992223"/>
            <a:ext cx="3582648" cy="5042818"/>
          </a:xfrm>
        </p:spPr>
        <p:txBody>
          <a:bodyPr>
            <a:normAutofit/>
          </a:bodyPr>
          <a:lstStyle/>
          <a:p>
            <a:r>
              <a:rPr lang="en-US" sz="2400" dirty="0" smtClean="0">
                <a:solidFill>
                  <a:srgbClr val="002060"/>
                </a:solidFill>
              </a:rPr>
              <a:t>Young adults 20-29 are the most represented age group in CT COVID cases, relative to their population size;</a:t>
            </a:r>
          </a:p>
          <a:p>
            <a:endParaRPr lang="en-US" sz="2400" dirty="0" smtClean="0">
              <a:solidFill>
                <a:srgbClr val="002060"/>
              </a:solidFill>
            </a:endParaRPr>
          </a:p>
          <a:p>
            <a:r>
              <a:rPr lang="en-US" sz="2400" dirty="0" smtClean="0">
                <a:solidFill>
                  <a:srgbClr val="002060"/>
                </a:solidFill>
              </a:rPr>
              <a:t>While physically healthy YAs may be less likely to die of COVID than other groups, YAs are at high risk for negative behavioral health effects as a result of the COVID pandemic.</a:t>
            </a:r>
            <a:endParaRPr lang="en-US" sz="2400" dirty="0">
              <a:solidFill>
                <a:srgbClr val="002060"/>
              </a:solidFill>
            </a:endParaRPr>
          </a:p>
        </p:txBody>
      </p:sp>
      <p:sp>
        <p:nvSpPr>
          <p:cNvPr id="5" name="Slide Number Placeholder 4"/>
          <p:cNvSpPr>
            <a:spLocks noGrp="1"/>
          </p:cNvSpPr>
          <p:nvPr>
            <p:ph type="sldNum" sz="quarter" idx="12"/>
          </p:nvPr>
        </p:nvSpPr>
        <p:spPr/>
        <p:txBody>
          <a:bodyPr/>
          <a:lstStyle/>
          <a:p>
            <a:fld id="{C498F3E6-B2A2-406B-BC31-11B5CF379E26}" type="slidenum">
              <a:rPr lang="en-US" smtClean="0"/>
              <a:t>9</a:t>
            </a:fld>
            <a:endParaRPr lang="en-US"/>
          </a:p>
        </p:txBody>
      </p:sp>
      <p:pic>
        <p:nvPicPr>
          <p:cNvPr id="6" name="Picture 5" descr="CPES logo final 022818"/>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1147898" y="230187"/>
            <a:ext cx="742170" cy="403995"/>
          </a:xfrm>
          <a:prstGeom prst="rect">
            <a:avLst/>
          </a:prstGeom>
          <a:noFill/>
          <a:ln>
            <a:noFill/>
          </a:ln>
        </p:spPr>
      </p:pic>
      <p:sp>
        <p:nvSpPr>
          <p:cNvPr id="10" name="TextBox 9"/>
          <p:cNvSpPr txBox="1"/>
          <p:nvPr/>
        </p:nvSpPr>
        <p:spPr>
          <a:xfrm>
            <a:off x="565824" y="5781990"/>
            <a:ext cx="10037323" cy="923330"/>
          </a:xfrm>
          <a:prstGeom prst="rect">
            <a:avLst/>
          </a:prstGeom>
          <a:noFill/>
        </p:spPr>
        <p:txBody>
          <a:bodyPr wrap="square" rtlCol="0">
            <a:spAutoFit/>
          </a:bodyPr>
          <a:lstStyle/>
          <a:p>
            <a:r>
              <a:rPr lang="en-US" dirty="0" smtClean="0">
                <a:solidFill>
                  <a:srgbClr val="002060"/>
                </a:solidFill>
              </a:rPr>
              <a:t>Source: CT Data Collaborative </a:t>
            </a:r>
            <a:r>
              <a:rPr lang="en-US" dirty="0">
                <a:solidFill>
                  <a:srgbClr val="002060"/>
                </a:solidFill>
              </a:rPr>
              <a:t>COVID Dashboard: https://public.tableau.com/profile/connecticut.state.data.center#!/vizhome/ConnecticutCOVID-19CaseTracking/CTdataCollaborativeCOVID-19</a:t>
            </a:r>
          </a:p>
        </p:txBody>
      </p:sp>
    </p:spTree>
    <p:extLst>
      <p:ext uri="{BB962C8B-B14F-4D97-AF65-F5344CB8AC3E}">
        <p14:creationId xmlns:p14="http://schemas.microsoft.com/office/powerpoint/2010/main" val="343921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13650</TotalTime>
  <Words>5211</Words>
  <Application>Microsoft Office PowerPoint</Application>
  <PresentationFormat>Widescreen</PresentationFormat>
  <Paragraphs>464</Paragraphs>
  <Slides>53</Slides>
  <Notes>27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53</vt:i4>
      </vt:variant>
    </vt:vector>
  </HeadingPairs>
  <TitlesOfParts>
    <vt:vector size="68" baseType="lpstr">
      <vt:lpstr>Arial</vt:lpstr>
      <vt:lpstr>Arial Black</vt:lpstr>
      <vt:lpstr>Arial Narrow</vt:lpstr>
      <vt:lpstr>Arial Rounded MT Bold</vt:lpstr>
      <vt:lpstr>Bell MT</vt:lpstr>
      <vt:lpstr>Calibri</vt:lpstr>
      <vt:lpstr>Calibri Light</vt:lpstr>
      <vt:lpstr>Ink Free</vt:lpstr>
      <vt:lpstr>Lucida Sans Typewriter</vt:lpstr>
      <vt:lpstr>MV Boli</vt:lpstr>
      <vt:lpstr>Proxima Nova</vt:lpstr>
      <vt:lpstr>Times New Roman</vt:lpstr>
      <vt:lpstr>Verdana</vt:lpstr>
      <vt:lpstr>Wingdings</vt:lpstr>
      <vt:lpstr>1_Office Theme</vt:lpstr>
      <vt:lpstr>Connecticut’s Young Adults Speak Their Minds: Results of the Young Adults Statewide Survey</vt:lpstr>
      <vt:lpstr>What is the Young Adults Statewide Survey?</vt:lpstr>
      <vt:lpstr>Phase 1 Campaign Creative</vt:lpstr>
      <vt:lpstr>PowerPoint Presentation</vt:lpstr>
      <vt:lpstr>Why Conduct a Social Media Driven Survey of   Connecticut’s Young Adults?</vt:lpstr>
      <vt:lpstr>Aims of the Young Adults Statewide Survey</vt:lpstr>
      <vt:lpstr>PowerPoint Presentation</vt:lpstr>
      <vt:lpstr>COVID Questions Added to the YASS April 10, 2020</vt:lpstr>
      <vt:lpstr>Young Adults and COVID-19</vt:lpstr>
      <vt:lpstr>PowerPoint Presentation</vt:lpstr>
      <vt:lpstr>Respondent Age: Young Adults Statewide Survey (YASS) 2020</vt:lpstr>
      <vt:lpstr>Respondent Gender Identity: Young Adults Statewide Survey  (YASS) 2020</vt:lpstr>
      <vt:lpstr>Respondent Race/Ethnicity: Young Adults Statewide Survey (YASS) 2020</vt:lpstr>
      <vt:lpstr>Respondent Work or School Status: Young Adult Statewide Survey (YASS) 2020</vt:lpstr>
      <vt:lpstr>Respondent Living Arrangement: Young Adults Statewide Survey (YASS) 2020</vt:lpstr>
      <vt:lpstr>PowerPoint Presentation</vt:lpstr>
      <vt:lpstr>Lifetime Substance Use: Young Adults Statewide Survey (YASS) 2020</vt:lpstr>
      <vt:lpstr>Current (Past Month) Substance Use: Young Adults Statewide Survey (YASS) 2020</vt:lpstr>
      <vt:lpstr>Substances Used by E-cigarette Users in Vaping Devices: Young Adults Statewide Survey (YASS) 2020</vt:lpstr>
      <vt:lpstr>Impaired Driving, Past Year: Young Adults Statewide Survey (YASS) 2020</vt:lpstr>
      <vt:lpstr>Reasons for Past Year Substance Use: Young Adults Statewide Survey (YASS) 2020</vt:lpstr>
      <vt:lpstr>Reasons for Avoiding or Limiting Substance Use: Young Adults Statewide Survey (YASS) 2020</vt:lpstr>
      <vt:lpstr>PowerPoint Presentation</vt:lpstr>
      <vt:lpstr>Reported Anxiety: Young Adults Statewide Survey (YASS) 2020</vt:lpstr>
      <vt:lpstr>Depression and Suicide: Young Adults Statewide Survey (YASS) 2020</vt:lpstr>
      <vt:lpstr>Receipt of Substance Use and Mental Health Services, Past Year:  Young Adults Statewide Survey (YASS) 2020</vt:lpstr>
      <vt:lpstr>PowerPoint Presentation</vt:lpstr>
      <vt:lpstr>Hours Spent Video Gaming, Past Year: Young Adults Statewide Survey (YASS) 2020</vt:lpstr>
      <vt:lpstr>Video Game Related Behaviors: Young Adults Statewide Survey (YASS) 2020</vt:lpstr>
      <vt:lpstr>Frequency of Gambling Behavior, Past Year: Young Adults Statewide Survey (YASS) 2020</vt:lpstr>
      <vt:lpstr>Gambling Related Behaviors: Young Adults Statewide Survey (YASS) 2020</vt:lpstr>
      <vt:lpstr>PowerPoint Presentation</vt:lpstr>
      <vt:lpstr>Health and Behavior Indicators that Increased as a Result of  COVID-19: Young Adults Statewide Survey (YASS) 2020</vt:lpstr>
      <vt:lpstr>Health and Behavior Indicators that Decreased as a Result of  COVID-19: Young Adults Statewide Survey (YASS) 2020</vt:lpstr>
      <vt:lpstr>How important have the following been for you in coping with the effects of the COVID-19 pandemic? Young Adults Statewide Survey (YASS)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For more information, contact Jennifer Sussman: sussman@uchc.edu     visit the SEOW Prevention Data Portal at https://preventionportal.ctdata.org/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Alyssa</dc:creator>
  <cp:lastModifiedBy>Gilbert,Alyssa</cp:lastModifiedBy>
  <cp:revision>295</cp:revision>
  <cp:lastPrinted>2020-10-14T19:39:48Z</cp:lastPrinted>
  <dcterms:created xsi:type="dcterms:W3CDTF">2020-03-23T13:38:05Z</dcterms:created>
  <dcterms:modified xsi:type="dcterms:W3CDTF">2021-05-25T13:33:08Z</dcterms:modified>
</cp:coreProperties>
</file>